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5919" r:id="rId5"/>
    <p:sldId id="5942" r:id="rId6"/>
    <p:sldId id="5932" r:id="rId7"/>
    <p:sldId id="5925" r:id="rId8"/>
    <p:sldId id="5900" r:id="rId9"/>
    <p:sldId id="5930" r:id="rId10"/>
    <p:sldId id="5934" r:id="rId11"/>
    <p:sldId id="5935" r:id="rId12"/>
    <p:sldId id="5933" r:id="rId13"/>
    <p:sldId id="5908" r:id="rId14"/>
    <p:sldId id="5840" r:id="rId15"/>
    <p:sldId id="5941" r:id="rId16"/>
    <p:sldId id="5940" r:id="rId17"/>
    <p:sldId id="5929" r:id="rId18"/>
    <p:sldId id="5938" r:id="rId19"/>
    <p:sldId id="5939" r:id="rId20"/>
    <p:sldId id="5883" r:id="rId21"/>
    <p:sldId id="5943"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fould,Alan" initials="I" lastIdx="16" clrIdx="0">
    <p:extLst>
      <p:ext uri="{19B8F6BF-5375-455C-9EA6-DF929625EA0E}">
        <p15:presenceInfo xmlns:p15="http://schemas.microsoft.com/office/powerpoint/2012/main" userId="S::alan.ifould@edwardsvacuum.com::b7f56649-07d5-4530-b4c1-afdd037fe8ed" providerId="AD"/>
      </p:ext>
    </p:extLst>
  </p:cmAuthor>
  <p:cmAuthor id="2" name="Meredith, Richard" initials="MR" lastIdx="2" clrIdx="1">
    <p:extLst>
      <p:ext uri="{19B8F6BF-5375-455C-9EA6-DF929625EA0E}">
        <p15:presenceInfo xmlns:p15="http://schemas.microsoft.com/office/powerpoint/2012/main" userId="S::richard.meredith@edwardsvacuum.com::2649b1a0-0e3f-4566-984b-9b9d22f103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99B"/>
    <a:srgbClr val="960C23"/>
    <a:srgbClr val="2585B3"/>
    <a:srgbClr val="56A2BD"/>
    <a:srgbClr val="9FD9D2"/>
    <a:srgbClr val="2A9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77B37E-5BBD-4A31-BD2B-403A0E63F7FA}" v="2" dt="2023-10-24T15:02:26.999"/>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showGuides="1">
      <p:cViewPr varScale="1">
        <p:scale>
          <a:sx n="59" d="100"/>
          <a:sy n="59" d="100"/>
        </p:scale>
        <p:origin x="675" y="27"/>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lt1"/>
            </a:solidFill>
            <a:ln w="60325">
              <a:solidFill>
                <a:schemeClr val="bg1"/>
              </a:solidFill>
            </a:ln>
            <a:effectLst/>
          </c:spPr>
          <c:dPt>
            <c:idx val="0"/>
            <c:bubble3D val="0"/>
            <c:spPr>
              <a:solidFill>
                <a:schemeClr val="accent1">
                  <a:lumMod val="75000"/>
                </a:schemeClr>
              </a:solidFill>
              <a:ln w="60325">
                <a:solidFill>
                  <a:schemeClr val="bg1"/>
                </a:solidFill>
              </a:ln>
              <a:effectLst/>
            </c:spPr>
            <c:extLst>
              <c:ext xmlns:c16="http://schemas.microsoft.com/office/drawing/2014/chart" uri="{C3380CC4-5D6E-409C-BE32-E72D297353CC}">
                <c16:uniqueId val="{00000001-C6EC-4627-8826-00C1CDE06E55}"/>
              </c:ext>
            </c:extLst>
          </c:dPt>
          <c:dPt>
            <c:idx val="1"/>
            <c:bubble3D val="0"/>
            <c:spPr>
              <a:solidFill>
                <a:schemeClr val="accent1">
                  <a:lumMod val="75000"/>
                </a:schemeClr>
              </a:solidFill>
              <a:ln w="60325">
                <a:solidFill>
                  <a:schemeClr val="bg1"/>
                </a:solidFill>
              </a:ln>
              <a:effectLst/>
            </c:spPr>
            <c:extLst>
              <c:ext xmlns:c16="http://schemas.microsoft.com/office/drawing/2014/chart" uri="{C3380CC4-5D6E-409C-BE32-E72D297353CC}">
                <c16:uniqueId val="{00000003-C6EC-4627-8826-00C1CDE06E55}"/>
              </c:ext>
            </c:extLst>
          </c:dPt>
          <c:dPt>
            <c:idx val="2"/>
            <c:bubble3D val="0"/>
            <c:spPr>
              <a:solidFill>
                <a:schemeClr val="accent4">
                  <a:lumMod val="75000"/>
                </a:schemeClr>
              </a:solidFill>
              <a:ln w="60325">
                <a:solidFill>
                  <a:schemeClr val="bg1"/>
                </a:solidFill>
              </a:ln>
              <a:effectLst/>
            </c:spPr>
            <c:extLst>
              <c:ext xmlns:c16="http://schemas.microsoft.com/office/drawing/2014/chart" uri="{C3380CC4-5D6E-409C-BE32-E72D297353CC}">
                <c16:uniqueId val="{00000005-C6EC-4627-8826-00C1CDE06E55}"/>
              </c:ext>
            </c:extLst>
          </c:dPt>
          <c:dPt>
            <c:idx val="3"/>
            <c:bubble3D val="0"/>
            <c:spPr>
              <a:solidFill>
                <a:srgbClr val="960C23"/>
              </a:solidFill>
              <a:ln w="60325">
                <a:solidFill>
                  <a:schemeClr val="bg1"/>
                </a:solidFill>
              </a:ln>
              <a:effectLst/>
            </c:spPr>
            <c:extLst>
              <c:ext xmlns:c16="http://schemas.microsoft.com/office/drawing/2014/chart" uri="{C3380CC4-5D6E-409C-BE32-E72D297353CC}">
                <c16:uniqueId val="{00000007-C6EC-4627-8826-00C1CDE06E55}"/>
              </c:ext>
            </c:extLst>
          </c:dPt>
          <c:dPt>
            <c:idx val="4"/>
            <c:bubble3D val="0"/>
            <c:spPr>
              <a:solidFill>
                <a:schemeClr val="accent4">
                  <a:lumMod val="75000"/>
                </a:schemeClr>
              </a:solidFill>
              <a:ln w="60325">
                <a:solidFill>
                  <a:schemeClr val="bg1"/>
                </a:solidFill>
              </a:ln>
              <a:effectLst/>
            </c:spPr>
            <c:extLst>
              <c:ext xmlns:c16="http://schemas.microsoft.com/office/drawing/2014/chart" uri="{C3380CC4-5D6E-409C-BE32-E72D297353CC}">
                <c16:uniqueId val="{00000009-C6EC-4627-8826-00C1CDE06E55}"/>
              </c:ext>
            </c:extLst>
          </c:dPt>
          <c:dPt>
            <c:idx val="5"/>
            <c:bubble3D val="0"/>
            <c:spPr>
              <a:solidFill>
                <a:schemeClr val="accent4">
                  <a:lumMod val="75000"/>
                </a:schemeClr>
              </a:solidFill>
              <a:ln w="60325">
                <a:solidFill>
                  <a:schemeClr val="bg1"/>
                </a:solidFill>
              </a:ln>
              <a:effectLst/>
            </c:spPr>
            <c:extLst>
              <c:ext xmlns:c16="http://schemas.microsoft.com/office/drawing/2014/chart" uri="{C3380CC4-5D6E-409C-BE32-E72D297353CC}">
                <c16:uniqueId val="{0000000B-C6EC-4627-8826-00C1CDE06E55}"/>
              </c:ext>
            </c:extLst>
          </c:dPt>
          <c:dPt>
            <c:idx val="6"/>
            <c:bubble3D val="0"/>
            <c:spPr>
              <a:solidFill>
                <a:schemeClr val="accent1">
                  <a:lumMod val="75000"/>
                </a:schemeClr>
              </a:solidFill>
              <a:ln w="60325">
                <a:solidFill>
                  <a:schemeClr val="bg1"/>
                </a:solidFill>
              </a:ln>
              <a:effectLst/>
            </c:spPr>
            <c:extLst>
              <c:ext xmlns:c16="http://schemas.microsoft.com/office/drawing/2014/chart" uri="{C3380CC4-5D6E-409C-BE32-E72D297353CC}">
                <c16:uniqueId val="{0000000D-C6EC-4627-8826-00C1CDE06E55}"/>
              </c:ext>
            </c:extLst>
          </c:dPt>
          <c:dPt>
            <c:idx val="7"/>
            <c:bubble3D val="0"/>
            <c:spPr>
              <a:solidFill>
                <a:schemeClr val="accent1">
                  <a:lumMod val="75000"/>
                </a:schemeClr>
              </a:solidFill>
              <a:ln w="60325">
                <a:solidFill>
                  <a:schemeClr val="bg1"/>
                </a:solidFill>
              </a:ln>
              <a:effectLst/>
            </c:spPr>
            <c:extLst>
              <c:ext xmlns:c16="http://schemas.microsoft.com/office/drawing/2014/chart" uri="{C3380CC4-5D6E-409C-BE32-E72D297353CC}">
                <c16:uniqueId val="{0000000F-C6EC-4627-8826-00C1CDE06E55}"/>
              </c:ext>
            </c:extLst>
          </c:dPt>
          <c:cat>
            <c:strRef>
              <c:f>Sheet1!$A$2:$A$9</c:f>
              <c:strCache>
                <c:ptCount val="8"/>
                <c:pt idx="0">
                  <c:v>1st Qtr</c:v>
                </c:pt>
                <c:pt idx="1">
                  <c:v>2nd Qtr</c:v>
                </c:pt>
                <c:pt idx="2">
                  <c:v>3rd Qtr</c:v>
                </c:pt>
                <c:pt idx="3">
                  <c:v>4th Qtr</c:v>
                </c:pt>
                <c:pt idx="4">
                  <c:v>5th Qtr</c:v>
                </c:pt>
                <c:pt idx="5">
                  <c:v>6th </c:v>
                </c:pt>
                <c:pt idx="6">
                  <c:v>7th</c:v>
                </c:pt>
                <c:pt idx="7">
                  <c:v>8th</c:v>
                </c:pt>
              </c:strCache>
            </c:strRef>
          </c:cat>
          <c:val>
            <c:numRef>
              <c:f>Sheet1!$B$2:$B$9</c:f>
              <c:numCache>
                <c:formatCode>General</c:formatCode>
                <c:ptCount val="8"/>
                <c:pt idx="0">
                  <c:v>45.625</c:v>
                </c:pt>
                <c:pt idx="1">
                  <c:v>45.625</c:v>
                </c:pt>
                <c:pt idx="2">
                  <c:v>45.625</c:v>
                </c:pt>
                <c:pt idx="3">
                  <c:v>45.625</c:v>
                </c:pt>
                <c:pt idx="4">
                  <c:v>45.625</c:v>
                </c:pt>
                <c:pt idx="5">
                  <c:v>45.625</c:v>
                </c:pt>
                <c:pt idx="6">
                  <c:v>45.625</c:v>
                </c:pt>
                <c:pt idx="7">
                  <c:v>45.625</c:v>
                </c:pt>
              </c:numCache>
            </c:numRef>
          </c:val>
          <c:extLst>
            <c:ext xmlns:c16="http://schemas.microsoft.com/office/drawing/2014/chart" uri="{C3380CC4-5D6E-409C-BE32-E72D297353CC}">
              <c16:uniqueId val="{00000010-C6EC-4627-8826-00C1CDE06E5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6-02T09:48:57.912" idx="5">
    <p:pos x="7418" y="155"/>
    <p:text>Video is latest - do we need to trim?</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B96F4-C1DB-43FC-8F10-0369AFF79D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7051137-559D-43C4-861B-231117C73F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8471B1-A6CC-4EC8-9611-404724126646}" type="datetimeFigureOut">
              <a:rPr lang="en-GB" smtClean="0"/>
              <a:t>24/10/2023</a:t>
            </a:fld>
            <a:endParaRPr lang="en-GB"/>
          </a:p>
        </p:txBody>
      </p:sp>
      <p:sp>
        <p:nvSpPr>
          <p:cNvPr id="4" name="Footer Placeholder 3">
            <a:extLst>
              <a:ext uri="{FF2B5EF4-FFF2-40B4-BE49-F238E27FC236}">
                <a16:creationId xmlns:a16="http://schemas.microsoft.com/office/drawing/2014/main" id="{564ABA0C-B6CC-4C20-8D3D-F3DCBE63E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061DF08-1D63-487E-92BC-326AC61769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89373-0A95-4650-912E-1F6AB244FCEE}" type="slidenum">
              <a:rPr lang="en-GB" smtClean="0"/>
              <a:t>‹#›</a:t>
            </a:fld>
            <a:endParaRPr lang="en-GB"/>
          </a:p>
        </p:txBody>
      </p:sp>
    </p:spTree>
    <p:extLst>
      <p:ext uri="{BB962C8B-B14F-4D97-AF65-F5344CB8AC3E}">
        <p14:creationId xmlns:p14="http://schemas.microsoft.com/office/powerpoint/2010/main" val="354452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57FEF-952F-44F5-9558-E1229955F041}" type="datetimeFigureOut">
              <a:rPr lang="en-GB" smtClean="0"/>
              <a:t>24/10/2023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8084-1F23-4014-B783-48484A9ED826}" type="slidenum">
              <a:rPr lang="en-GB" smtClean="0"/>
              <a:t>‹#›</a:t>
            </a:fld>
            <a:endParaRPr lang="en-GB"/>
          </a:p>
        </p:txBody>
      </p:sp>
    </p:spTree>
    <p:extLst>
      <p:ext uri="{BB962C8B-B14F-4D97-AF65-F5344CB8AC3E}">
        <p14:creationId xmlns:p14="http://schemas.microsoft.com/office/powerpoint/2010/main" val="373616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Good morning everyone. Thank you XXXX for the introduction and warm welcome</a:t>
            </a:r>
          </a:p>
          <a:p>
            <a:pPr marL="171450" indent="-171450">
              <a:buFont typeface="Arial" panose="020B0604020202020204" pitchFamily="34" charset="0"/>
              <a:buChar char="•"/>
            </a:pPr>
            <a:r>
              <a:rPr lang="en-GB"/>
              <a:t>I’m today deputising for Richard Meredith, who leads our SubFab safety programme, and who is on annual leave this week with his family</a:t>
            </a:r>
          </a:p>
          <a:p>
            <a:pPr marL="171450" indent="-171450">
              <a:buFont typeface="Arial" panose="020B0604020202020204" pitchFamily="34" charset="0"/>
              <a:buChar char="•"/>
            </a:pPr>
            <a:r>
              <a:rPr lang="en-GB"/>
              <a:t>He has briefed me well on the material, and I will be happy to take any questions, but please accept my early apologies if I cannot answer every one</a:t>
            </a:r>
          </a:p>
          <a:p>
            <a:pPr marL="171450" indent="-171450">
              <a:buFont typeface="Arial" panose="020B0604020202020204" pitchFamily="34" charset="0"/>
              <a:buChar char="•"/>
            </a:pPr>
            <a:r>
              <a:rPr lang="en-GB"/>
              <a:t>I will be happy to take any unanswered questions to Richard for follow up. My email address follows at the end of the presentation</a:t>
            </a:r>
          </a:p>
          <a:p>
            <a:endParaRPr lang="en-GB"/>
          </a:p>
          <a:p>
            <a:r>
              <a:rPr lang="en-GB"/>
              <a:t>[ANIMATE]</a:t>
            </a:r>
          </a:p>
          <a:p>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a:t>
            </a:fld>
            <a:endParaRPr lang="en-GB"/>
          </a:p>
        </p:txBody>
      </p:sp>
    </p:spTree>
    <p:extLst>
      <p:ext uri="{BB962C8B-B14F-4D97-AF65-F5344CB8AC3E}">
        <p14:creationId xmlns:p14="http://schemas.microsoft.com/office/powerpoint/2010/main" val="397074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So what came next?</a:t>
            </a:r>
          </a:p>
          <a:p>
            <a:pPr marL="171450" indent="-171450">
              <a:buFont typeface="Arial" panose="020B0604020202020204" pitchFamily="34" charset="0"/>
              <a:buChar char="•"/>
            </a:pPr>
            <a:r>
              <a:rPr lang="en-GB"/>
              <a:t>A successful safety culture means that individuals and teams feel ownership for that culture, and believe they can make a difference</a:t>
            </a:r>
          </a:p>
          <a:p>
            <a:pPr marL="171450" indent="-171450">
              <a:buFont typeface="Arial" panose="020B0604020202020204" pitchFamily="34" charset="0"/>
              <a:buChar char="•"/>
            </a:pPr>
            <a:r>
              <a:rPr lang="en-GB"/>
              <a:t>A key enabler of this behavioural safety is the ability for teams to make safety observations, good or bad, and for the management team to be able to act on that information</a:t>
            </a:r>
          </a:p>
          <a:p>
            <a:pPr marL="171450" indent="-171450">
              <a:buFont typeface="Arial" panose="020B0604020202020204" pitchFamily="34" charset="0"/>
              <a:buChar char="•"/>
            </a:pPr>
            <a:r>
              <a:rPr lang="en-GB"/>
              <a:t>Our behavioural safety business process did not work. It was originally designed around factory operations, running on servers behind our firewalls and intended to be accessed from a PC</a:t>
            </a:r>
          </a:p>
          <a:p>
            <a:pPr marL="171450" indent="-171450">
              <a:buFont typeface="Arial" panose="020B0604020202020204" pitchFamily="34" charset="0"/>
              <a:buChar char="•"/>
            </a:pPr>
            <a:r>
              <a:rPr lang="en-GB"/>
              <a:t>This made it hard for our field service teams to report. They had to wait to connect via VPN to report, and the portal was not user friendly. Process engagement was low, and we lacked good data to drive safety improvements</a:t>
            </a:r>
          </a:p>
          <a:p>
            <a:pPr marL="171450" indent="-171450">
              <a:buFont typeface="Arial" panose="020B0604020202020204" pitchFamily="34" charset="0"/>
              <a:buChar char="•"/>
            </a:pPr>
            <a:r>
              <a:rPr lang="en-GB"/>
              <a:t>In August 2018 we made it our goal to put safety reporting literally “in the hands” of our employees, using mobile app technology that was freely available to Edwards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[ANIMATE]</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 very successful pilot was run 3 months later, and in January 2019 after an overwhelmingly positive trial, global Field Service roll out began, with results mirroring the trial</a:t>
            </a:r>
          </a:p>
          <a:p>
            <a:pPr marL="171450" indent="-171450">
              <a:buFont typeface="Arial" panose="020B0604020202020204" pitchFamily="34" charset="0"/>
              <a:buChar char="•"/>
            </a:pPr>
            <a:r>
              <a:rPr lang="en-GB"/>
              <a:t>The improved reporting drives visibility of, and rapid response to safety issues and trends, accelerating our continuous safety improvement</a:t>
            </a:r>
          </a:p>
          <a:p>
            <a:pPr marL="171450" indent="-171450">
              <a:buFont typeface="Arial" panose="020B0604020202020204" pitchFamily="34" charset="0"/>
              <a:buChar char="•"/>
            </a:pPr>
            <a:r>
              <a:rPr lang="en-GB"/>
              <a:t>There was one benefit we had not anticipated. The roll out of the app underlined the message to our workforce that health &amp; safety is important, and that they have ownership</a:t>
            </a:r>
          </a:p>
          <a:p>
            <a:pPr marL="171450" indent="-171450">
              <a:buFont typeface="Arial" panose="020B0604020202020204" pitchFamily="34" charset="0"/>
              <a:buChar char="•"/>
            </a:pPr>
            <a:r>
              <a:rPr lang="en-GB"/>
              <a:t>It has helped r</a:t>
            </a:r>
            <a:r>
              <a:rPr lang="en-GB" sz="1200">
                <a:solidFill>
                  <a:schemeClr val="bg1"/>
                </a:solidFill>
                <a:latin typeface="Calibri Light" panose="020F0302020204030204" pitchFamily="34" charset="0"/>
                <a:cs typeface="Calibri Light" panose="020F0302020204030204" pitchFamily="34" charset="0"/>
              </a:rPr>
              <a:t>einforce the influence and ownership individuals and teams have on health and safety, helping us evermore towards a truly interdependent safety culture</a:t>
            </a:r>
          </a:p>
          <a:p>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10</a:t>
            </a:fld>
            <a:endParaRPr lang="en-GB"/>
          </a:p>
        </p:txBody>
      </p:sp>
    </p:spTree>
    <p:extLst>
      <p:ext uri="{BB962C8B-B14F-4D97-AF65-F5344CB8AC3E}">
        <p14:creationId xmlns:p14="http://schemas.microsoft.com/office/powerpoint/2010/main" val="2681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panose="020B0604020202020204" pitchFamily="34" charset="0"/>
              <a:buChar char="•"/>
            </a:pPr>
            <a:r>
              <a:rPr lang="en-GB"/>
              <a:t>An enduring lesson we learned on our journey is that safety in the subfab deserves a holistic approach</a:t>
            </a:r>
          </a:p>
          <a:p>
            <a:pPr marL="171450" indent="-171450">
              <a:buFont typeface="Arial" panose="020B0604020202020204" pitchFamily="34" charset="0"/>
              <a:buChar char="•"/>
            </a:pPr>
            <a:r>
              <a:rPr lang="en-GB"/>
              <a:t>The subfab is a challenging and complex environment, where people interact closely with one another, with machines, and with processes</a:t>
            </a:r>
          </a:p>
          <a:p>
            <a:pPr marL="171450" indent="-171450">
              <a:buFont typeface="Arial" panose="020B0604020202020204" pitchFamily="34" charset="0"/>
              <a:buChar char="•"/>
            </a:pPr>
            <a:r>
              <a:rPr lang="en-GB"/>
              <a:t>Demands and challenges are numerous: we needed to create the environment where everyone and everything and reaches their full potential, safely</a:t>
            </a:r>
          </a:p>
          <a:p>
            <a:pPr marL="171450" indent="-171450">
              <a:buFont typeface="Arial" panose="020B0604020202020204" pitchFamily="34" charset="0"/>
              <a:buChar char="•"/>
            </a:pPr>
            <a:r>
              <a:rPr lang="en-GB"/>
              <a:t>Having a health and safety organisation and improving culture is a huge step forward, but we recognised that safety is fundamental to fab success, and so looked at how we can bake safety into our subfab operations model</a:t>
            </a:r>
          </a:p>
          <a:p>
            <a:pPr marL="171450" indent="-171450">
              <a:buFont typeface="Arial" panose="020B0604020202020204" pitchFamily="34" charset="0"/>
              <a:buChar char="•"/>
            </a:pPr>
            <a:r>
              <a:rPr lang="en-GB"/>
              <a:t>Let’s explore that</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11</a:t>
            </a:fld>
            <a:endParaRPr lang="en-GB"/>
          </a:p>
        </p:txBody>
      </p:sp>
    </p:spTree>
    <p:extLst>
      <p:ext uri="{BB962C8B-B14F-4D97-AF65-F5344CB8AC3E}">
        <p14:creationId xmlns:p14="http://schemas.microsoft.com/office/powerpoint/2010/main" val="358275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Operational excellence is our core field operations model: I won’t go through the whole model in detail, but in summary, it drives our field service organisation to deliver continuous improvement to external and internal customers, leveraging a number of technologies, principles and capabilities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Health and Safety is of course a key part of the model, and I’ve already shown a number of the improvement activities that have been driven by the team to cultivate a safe working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But we use Operational Excellence to drive our safety culture into every aspect of what we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The knowledge we gather is shared to drive both safe practices, improve the safety of product and process designs, and ensure equipment operates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Data analytics allow us to predict maintenance events, enabling better planning and preparation, eliminating the temptation to rush potentially dangerous tasks. Digital technologies make our behavioural reporting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Training improves safety skills and awareness, whilst the use of LEAN operations models encourages standard, consistent and safe working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Finally, and with as much importance as the others, we support our customers, internally and externally, to aspire to and achieve a similar safety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Calibri" panose="020F0502020204030204" pitchFamily="34" charset="0"/>
                <a:cs typeface="Calibri" panose="020F0502020204030204" pitchFamily="34" charset="0"/>
              </a:rPr>
              <a:t>This is our holistic approach, and how we embed safety into everything we do, think and behave, and what has helped us to achieve our world class benchmark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GB" sz="120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GB"/>
          </a:p>
        </p:txBody>
      </p:sp>
      <p:sp>
        <p:nvSpPr>
          <p:cNvPr id="4" name="Header Placeholder 3"/>
          <p:cNvSpPr>
            <a:spLocks noGrp="1"/>
          </p:cNvSpPr>
          <p:nvPr>
            <p:ph type="hdr" sz="quarter"/>
          </p:nvPr>
        </p:nvSpPr>
        <p:spPr/>
        <p:txBody>
          <a:bodyPr/>
          <a:lstStyle/>
          <a:p>
            <a:r>
              <a:rPr lang="en-US"/>
              <a:t>Atlas Copco Group presentation</a:t>
            </a:r>
          </a:p>
        </p:txBody>
      </p:sp>
      <p:sp>
        <p:nvSpPr>
          <p:cNvPr id="5" name="Date Placeholder 4"/>
          <p:cNvSpPr>
            <a:spLocks noGrp="1"/>
          </p:cNvSpPr>
          <p:nvPr>
            <p:ph type="dt" idx="1"/>
          </p:nvPr>
        </p:nvSpPr>
        <p:spPr/>
        <p:txBody>
          <a:bodyPr/>
          <a:lstStyle/>
          <a:p>
            <a:fld id="{EA93055B-0E9C-4866-BB04-AF89DE6911A6}" type="datetime1">
              <a:rPr lang="en-US" smtClean="0"/>
              <a:t>10/24/2023</a:t>
            </a:fld>
            <a:endParaRPr lang="en-US"/>
          </a:p>
        </p:txBody>
      </p:sp>
      <p:sp>
        <p:nvSpPr>
          <p:cNvPr id="6" name="Slide Number Placeholder 5"/>
          <p:cNvSpPr>
            <a:spLocks noGrp="1"/>
          </p:cNvSpPr>
          <p:nvPr>
            <p:ph type="sldNum" sz="quarter" idx="5"/>
          </p:nvPr>
        </p:nvSpPr>
        <p:spPr/>
        <p:txBody>
          <a:bodyPr/>
          <a:lstStyle/>
          <a:p>
            <a:fld id="{A454F1E0-36F4-4EC9-B403-227A336897F8}" type="slidenum">
              <a:rPr lang="en-US" smtClean="0"/>
              <a:pPr/>
              <a:t>12</a:t>
            </a:fld>
            <a:endParaRPr lang="en-US"/>
          </a:p>
        </p:txBody>
      </p:sp>
    </p:spTree>
    <p:extLst>
      <p:ext uri="{BB962C8B-B14F-4D97-AF65-F5344CB8AC3E}">
        <p14:creationId xmlns:p14="http://schemas.microsoft.com/office/powerpoint/2010/main" val="187473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a:solidFill>
                  <a:schemeClr val="tx1"/>
                </a:solidFill>
                <a:effectLst/>
                <a:latin typeface="+mn-lt"/>
                <a:ea typeface="+mn-ea"/>
                <a:cs typeface="+mn-cs"/>
              </a:rPr>
              <a:t>Let’s examine Operational Excellence in practice now</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Process chemicals and by-products used in Semiconductor manufacturing are often energetic materials that can injure personnel, damage equipment, and cause significant loss of production if not handled properly. </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My colleague, Steve Cottle, recently discussed at this forum the recently published Semi S30 standard on safe handling of energetic materials</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Successful implementation of the standard requires careful and detailed consideration of all aspects of their use and disposition.</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Most incidents occur in the sub-fab, where materials can accumulate in vacuum lines and pumps. These accumulations may not be apparent until unwittingly exposed during maintenance.</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The risk of negative consequences increases when a maintenance or repair procedure is rushed in response to an unexpected equipment failure.</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Best practice is achieved when well-designed equipment, matched specifically to process requirements, is supported by an integrated program of operational excellence that brings together domain knowledge, risk analysis, performance monitoring, data-driven decision making, predictive maintenance, and cautious, well-trained personnel working in a pervasive culture of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In this way, the organisation is best placed to eliminate or substitute hazards through careful design and planning of support activities. Reliance on least effective controls</a:t>
            </a:r>
            <a:r>
              <a:rPr lang="en-US" sz="1200" kern="1200">
                <a:solidFill>
                  <a:schemeClr val="tx1"/>
                </a:solidFill>
                <a:effectLst/>
                <a:latin typeface="+mn-lt"/>
                <a:ea typeface="+mn-ea"/>
                <a:cs typeface="+mn-cs"/>
              </a:rPr>
              <a:t> such as PPE &amp; administrative controls such as procedures &amp; signs is greatly reduced. These controls should always be a last resort as they rely on strict adherence and the absence of human error to be effective.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This is the essence of our operational excellence model: we strive to eliminate or substitute hazards by considering safety in everything we do, and using our learning to improve equipment and best known methods</a:t>
            </a:r>
            <a:endParaRPr lang="en-GB"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13</a:t>
            </a:fld>
            <a:endParaRPr lang="en-GB"/>
          </a:p>
        </p:txBody>
      </p:sp>
    </p:spTree>
    <p:extLst>
      <p:ext uri="{BB962C8B-B14F-4D97-AF65-F5344CB8AC3E}">
        <p14:creationId xmlns:p14="http://schemas.microsoft.com/office/powerpoint/2010/main" val="202128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can see from our metrics that we have achieved world class performance, but to claim true world class performance it is said that only be recognised externally</a:t>
            </a:r>
          </a:p>
          <a:p>
            <a:pPr marL="171450" indent="-171450">
              <a:buFont typeface="Arial" panose="020B0604020202020204" pitchFamily="34" charset="0"/>
              <a:buChar char="•"/>
            </a:pPr>
            <a:r>
              <a:rPr lang="en-GB"/>
              <a:t>We are proud to receive customer awards and recognition for our safety achievements. I can’t share all of them with you, but can give a sample</a:t>
            </a:r>
          </a:p>
          <a:p>
            <a:pPr marL="171450" indent="-171450">
              <a:buFont typeface="Arial" panose="020B0604020202020204" pitchFamily="34" charset="0"/>
              <a:buChar char="•"/>
            </a:pPr>
            <a:r>
              <a:rPr lang="en-GB"/>
              <a:t>[ANIMATE]</a:t>
            </a:r>
          </a:p>
          <a:p>
            <a:pPr marL="171450" indent="-171450">
              <a:buFont typeface="Arial" panose="020B0604020202020204" pitchFamily="34" charset="0"/>
              <a:buChar char="•"/>
            </a:pPr>
            <a:r>
              <a:rPr lang="en-GB"/>
              <a:t>Many of the awards commend the safe behaviour of our FSE’s including challenging customers (and holding firm) where we feel what we have been asked to do is unsafe</a:t>
            </a:r>
          </a:p>
          <a:p>
            <a:pPr marL="171450" indent="-171450">
              <a:buFont typeface="Arial" panose="020B0604020202020204" pitchFamily="34" charset="0"/>
              <a:buChar char="•"/>
            </a:pPr>
            <a:r>
              <a:rPr lang="en-GB"/>
              <a:t>To us that is a true measure of world class: our people challenge unsafe behaviour with confidence and reason, and our customers use them as examples of best practice</a:t>
            </a:r>
          </a:p>
          <a:p>
            <a:pPr marL="171450" indent="-171450">
              <a:buFont typeface="Arial" panose="020B0604020202020204" pitchFamily="34" charset="0"/>
              <a:buChar char="•"/>
            </a:pPr>
            <a:r>
              <a:rPr lang="en-GB"/>
              <a:t>Perhaps our proudest moment is being recently asked to champion subfab-wide safety programmes at a major Asian customer</a:t>
            </a:r>
          </a:p>
          <a:p>
            <a:pPr marL="171450" indent="-171450">
              <a:buFont typeface="Arial" panose="020B0604020202020204" pitchFamily="34" charset="0"/>
              <a:buChar char="•"/>
            </a:pPr>
            <a:r>
              <a:rPr lang="en-GB"/>
              <a:t>We are excited to be able to share our learning and experience with other vendors who share our workspace</a:t>
            </a:r>
          </a:p>
        </p:txBody>
      </p:sp>
      <p:sp>
        <p:nvSpPr>
          <p:cNvPr id="4" name="Slide Number Placeholder 3"/>
          <p:cNvSpPr>
            <a:spLocks noGrp="1"/>
          </p:cNvSpPr>
          <p:nvPr>
            <p:ph type="sldNum" sz="quarter" idx="5"/>
          </p:nvPr>
        </p:nvSpPr>
        <p:spPr/>
        <p:txBody>
          <a:bodyPr/>
          <a:lstStyle/>
          <a:p>
            <a:fld id="{33398084-1F23-4014-B783-48484A9ED826}" type="slidenum">
              <a:rPr lang="en-GB" smtClean="0"/>
              <a:t>14</a:t>
            </a:fld>
            <a:endParaRPr lang="en-GB"/>
          </a:p>
        </p:txBody>
      </p:sp>
    </p:spTree>
    <p:extLst>
      <p:ext uri="{BB962C8B-B14F-4D97-AF65-F5344CB8AC3E}">
        <p14:creationId xmlns:p14="http://schemas.microsoft.com/office/powerpoint/2010/main" val="312836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World class behaviour does not have an end, but is a continuing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still have room for improvement, and here are some of our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world is becoming ever more aware of the importance of mental health and wellbeing, and we are actively providing accredited Mental Health &amp; Wellbeing Training for our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spoke early about our  organisation: it needs to grow, but rather than recruit more  specialists, we plan to empower safety champions within our teams. We have been asked to champion safety within some of our customer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Our operational excellence model continues to drive improvements. Service ergonomics is a high priority: how do we make maintenance of our equipment easier, more comfortable and thus safer? How do we use technology to further eliminate or mitigate hazards?</a:t>
            </a:r>
          </a:p>
          <a:p>
            <a:endParaRPr lang="en-GB" dirty="0"/>
          </a:p>
        </p:txBody>
      </p:sp>
      <p:sp>
        <p:nvSpPr>
          <p:cNvPr id="4" name="Slide Number Placeholder 3"/>
          <p:cNvSpPr>
            <a:spLocks noGrp="1"/>
          </p:cNvSpPr>
          <p:nvPr>
            <p:ph type="sldNum" sz="quarter" idx="5"/>
          </p:nvPr>
        </p:nvSpPr>
        <p:spPr/>
        <p:txBody>
          <a:bodyPr/>
          <a:lstStyle/>
          <a:p>
            <a:fld id="{33398084-1F23-4014-B783-48484A9ED826}" type="slidenum">
              <a:rPr lang="en-GB" smtClean="0"/>
              <a:t>15</a:t>
            </a:fld>
            <a:endParaRPr lang="en-GB"/>
          </a:p>
        </p:txBody>
      </p:sp>
    </p:spTree>
    <p:extLst>
      <p:ext uri="{BB962C8B-B14F-4D97-AF65-F5344CB8AC3E}">
        <p14:creationId xmlns:p14="http://schemas.microsoft.com/office/powerpoint/2010/main" val="3528030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On that note, before I wrap up let me share one last case study illustrating how we see technology improving safety</a:t>
            </a:r>
          </a:p>
          <a:p>
            <a:pPr marL="171450" indent="-171450">
              <a:buFont typeface="Arial" panose="020B0604020202020204" pitchFamily="34" charset="0"/>
              <a:buChar char="•"/>
            </a:pPr>
            <a:r>
              <a:rPr lang="en-GB" sz="1200" i="0" kern="1200">
                <a:solidFill>
                  <a:schemeClr val="tx1"/>
                </a:solidFill>
                <a:effectLst/>
                <a:latin typeface="+mn-lt"/>
                <a:ea typeface="+mn-ea"/>
                <a:cs typeface="+mn-cs"/>
              </a:rPr>
              <a:t>Project </a:t>
            </a:r>
            <a:r>
              <a:rPr lang="en-GB" sz="1200" i="0" kern="1200" err="1">
                <a:solidFill>
                  <a:schemeClr val="tx1"/>
                </a:solidFill>
                <a:effectLst/>
                <a:latin typeface="+mn-lt"/>
                <a:ea typeface="+mn-ea"/>
                <a:cs typeface="+mn-cs"/>
              </a:rPr>
              <a:t>Percheron</a:t>
            </a:r>
            <a:r>
              <a:rPr lang="en-GB" sz="1200" i="0" kern="1200">
                <a:solidFill>
                  <a:schemeClr val="tx1"/>
                </a:solidFill>
                <a:effectLst/>
                <a:latin typeface="+mn-lt"/>
                <a:ea typeface="+mn-ea"/>
                <a:cs typeface="+mn-cs"/>
              </a:rPr>
              <a:t> is a research and development project that is using outcome-driven solutions to drive value for our customers in the sub-fab and beyond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indent="-171450">
              <a:buFont typeface="Arial" panose="020B0604020202020204" pitchFamily="34" charset="0"/>
              <a:buChar char="•"/>
            </a:pPr>
            <a:r>
              <a:rPr lang="en-GB" i="0"/>
              <a:t>An early initiative is the use of automated guided vehicle technology to remove risks of manual handling</a:t>
            </a:r>
          </a:p>
          <a:p>
            <a:pPr marL="171450" indent="-171450">
              <a:buFont typeface="Arial" panose="020B0604020202020204" pitchFamily="34" charset="0"/>
              <a:buChar char="•"/>
            </a:pPr>
            <a:r>
              <a:rPr lang="en-GB"/>
              <a:t>In my opening slides I described how people in the subfab interact with machines and processes, and the challenges of moving heavy equipment around a large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reality of this is that employees have suffered injuries as severe as broken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mitigated that risk a few years ago with revised tooling and handling procedures, but still incidents happen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Vacuum equipment is not getting smaller, and space restrictions constrain both the physical size and location of equipment, and working conditions</a:t>
            </a:r>
          </a:p>
          <a:p>
            <a:pPr marL="171450" indent="-171450">
              <a:buFont typeface="Arial" panose="020B0604020202020204" pitchFamily="34" charset="0"/>
              <a:buChar char="•"/>
            </a:pPr>
            <a:r>
              <a:rPr lang="en-GB"/>
              <a:t>In 2018, four employees suffered serious hand injuries whilst transporting vacuum pumps around customer factories: in each case the employee’s hand was crushed between the pump and another immovable or heavy object</a:t>
            </a:r>
          </a:p>
          <a:p>
            <a:pPr marL="171450" indent="-171450">
              <a:buFont typeface="Arial" panose="020B0604020202020204" pitchFamily="34" charset="0"/>
              <a:buChar char="•"/>
            </a:pPr>
            <a:r>
              <a:rPr lang="en-GB" i="0"/>
              <a:t>Vehicle prototypes are now operational, and we expect to be taking these to field trials in the near future</a:t>
            </a:r>
          </a:p>
        </p:txBody>
      </p:sp>
      <p:sp>
        <p:nvSpPr>
          <p:cNvPr id="4" name="Slide Number Placeholder 3"/>
          <p:cNvSpPr>
            <a:spLocks noGrp="1"/>
          </p:cNvSpPr>
          <p:nvPr>
            <p:ph type="sldNum" sz="quarter" idx="5"/>
          </p:nvPr>
        </p:nvSpPr>
        <p:spPr/>
        <p:txBody>
          <a:bodyPr/>
          <a:lstStyle/>
          <a:p>
            <a:fld id="{33398084-1F23-4014-B783-48484A9ED826}" type="slidenum">
              <a:rPr lang="en-GB" smtClean="0"/>
              <a:t>16</a:t>
            </a:fld>
            <a:endParaRPr lang="en-GB"/>
          </a:p>
        </p:txBody>
      </p:sp>
    </p:spTree>
    <p:extLst>
      <p:ext uri="{BB962C8B-B14F-4D97-AF65-F5344CB8AC3E}">
        <p14:creationId xmlns:p14="http://schemas.microsoft.com/office/powerpoint/2010/main" val="2165947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in summary, here are the key conclusions we have reached so far on our journey</a:t>
            </a:r>
          </a:p>
          <a:p>
            <a:pPr marL="171450" indent="-171450">
              <a:buFont typeface="Arial" panose="020B0604020202020204" pitchFamily="34" charset="0"/>
              <a:buChar char="•"/>
            </a:pPr>
            <a:r>
              <a:rPr lang="en-GB" dirty="0"/>
              <a:t>World class performance means striving to improve no matter how good you are, is hard to achieve and even harder to maintain</a:t>
            </a:r>
          </a:p>
          <a:p>
            <a:pPr marL="628650" lvl="1" indent="-171450">
              <a:buFont typeface="Arial" panose="020B0604020202020204" pitchFamily="34" charset="0"/>
              <a:buChar char="•"/>
            </a:pPr>
            <a:r>
              <a:rPr lang="en-GB" dirty="0"/>
              <a:t>Our journey has been one of continuous improvement, addressing issues one by one to build the safety culture </a:t>
            </a:r>
          </a:p>
          <a:p>
            <a:pPr marL="628650" lvl="1" indent="-171450">
              <a:buFont typeface="Arial" panose="020B0604020202020204" pitchFamily="34" charset="0"/>
              <a:buChar char="•"/>
            </a:pPr>
            <a:r>
              <a:rPr lang="en-GB" dirty="0"/>
              <a:t>But we know we can’t reduce effort or focus. Despite our lost workday case rate achievement, we still have accidents</a:t>
            </a:r>
          </a:p>
          <a:p>
            <a:pPr marL="628650" lvl="1" indent="-171450">
              <a:buFont typeface="Arial" panose="020B0604020202020204" pitchFamily="34" charset="0"/>
              <a:buChar char="•"/>
            </a:pPr>
            <a:r>
              <a:rPr lang="en-GB" dirty="0"/>
              <a:t>We have unfortunately recorded a lost time incident in July, emphasising the need to continue the journey with the same enthusiasm and rigour</a:t>
            </a:r>
          </a:p>
          <a:p>
            <a:pPr marL="171450" indent="-171450">
              <a:buFont typeface="Arial" panose="020B0604020202020204" pitchFamily="34" charset="0"/>
              <a:buChar char="•"/>
            </a:pPr>
            <a:r>
              <a:rPr lang="en-GB" dirty="0"/>
              <a:t>Safety is an organisational priority outside of the full control of Health &amp; Safety teams, and behaviour is the keystone of subfab safety</a:t>
            </a:r>
          </a:p>
          <a:p>
            <a:pPr marL="628650" lvl="1" indent="-171450">
              <a:buFont typeface="Arial" panose="020B0604020202020204" pitchFamily="34" charset="0"/>
              <a:buChar char="•"/>
            </a:pPr>
            <a:r>
              <a:rPr lang="en-GB" dirty="0"/>
              <a:t>The initial part of our journey relied on the health and safety teams defining and encouraging adherence to rules</a:t>
            </a:r>
          </a:p>
          <a:p>
            <a:pPr marL="628650" lvl="1" indent="-171450">
              <a:buFont typeface="Arial" panose="020B0604020202020204" pitchFamily="34" charset="0"/>
              <a:buChar char="•"/>
            </a:pPr>
            <a:r>
              <a:rPr lang="en-GB" dirty="0"/>
              <a:t>But the subfab environment is not owned by Edwards, and is shared with many other teams</a:t>
            </a:r>
          </a:p>
          <a:p>
            <a:pPr marL="628650" lvl="1" indent="-171450">
              <a:buFont typeface="Arial" panose="020B0604020202020204" pitchFamily="34" charset="0"/>
              <a:buChar char="•"/>
            </a:pPr>
            <a:r>
              <a:rPr lang="en-GB" dirty="0"/>
              <a:t>Individual and team ownership and responsibility for safety, the true interdependent culture, is what is driving our progress</a:t>
            </a:r>
          </a:p>
          <a:p>
            <a:pPr marL="171450" indent="-171450">
              <a:buFont typeface="Arial" panose="020B0604020202020204" pitchFamily="34" charset="0"/>
              <a:buChar char="•"/>
            </a:pPr>
            <a:r>
              <a:rPr lang="en-GB" dirty="0"/>
              <a:t>It is difficult, but not impossible to influence, 139 onsite teams over 3 continents if the  organisation is right-sized and individuals feel empowered</a:t>
            </a:r>
          </a:p>
          <a:p>
            <a:pPr marL="628650" lvl="1" indent="-171450">
              <a:buFont typeface="Arial" panose="020B0604020202020204" pitchFamily="34" charset="0"/>
              <a:buChar char="•"/>
            </a:pPr>
            <a:r>
              <a:rPr lang="en-GB" dirty="0"/>
              <a:t>We have a significant safety organisation in place now, with 12 safety professional supporting our team of around 1 500 personnel</a:t>
            </a:r>
          </a:p>
          <a:p>
            <a:pPr marL="628650" lvl="1" indent="-171450">
              <a:buFont typeface="Arial" panose="020B0604020202020204" pitchFamily="34" charset="0"/>
              <a:buChar char="•"/>
            </a:pPr>
            <a:r>
              <a:rPr lang="en-GB" dirty="0"/>
              <a:t>That makes the job of communicating, training, reporting and acting on safety matters easier, but each one has on average 12 sites to support</a:t>
            </a:r>
          </a:p>
          <a:p>
            <a:pPr marL="628650" lvl="1" indent="-171450">
              <a:buFont typeface="Arial" panose="020B0604020202020204" pitchFamily="34" charset="0"/>
              <a:buChar char="•"/>
            </a:pPr>
            <a:r>
              <a:rPr lang="en-GB" dirty="0"/>
              <a:t>The recurring theme here is empowerment of individuals and team to own and be responsible for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importance of safety is critical to the onboarding process in terms of setting correct behaviours early and maintaining staff retention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now introduce our safety culture very early in the onboarding process, usually in the first hours of employment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effect has been twofold: the safety culture is emphasised, and Edwards is seen as being a responsible, caring employer that has contributed to our improving retention rates</a:t>
            </a:r>
          </a:p>
          <a:p>
            <a:pPr marL="171450" indent="-171450">
              <a:buFont typeface="Arial" panose="020B0604020202020204" pitchFamily="34" charset="0"/>
              <a:buChar char="•"/>
            </a:pPr>
            <a:r>
              <a:rPr lang="en-GB" dirty="0"/>
              <a:t>Technology is core to continuous improvement, enabling elimination of hazards, adapting to changing workforce expectations, and empowering individuals</a:t>
            </a:r>
          </a:p>
          <a:p>
            <a:pPr marL="628650" lvl="1" indent="-171450">
              <a:buFont typeface="Arial" panose="020B0604020202020204" pitchFamily="34" charset="0"/>
              <a:buChar char="•"/>
            </a:pPr>
            <a:r>
              <a:rPr lang="en-GB" dirty="0"/>
              <a:t>We could not have made the progress we have without embracing technology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Information technology resonates well with our new employees, who are typically young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has made engaging with our safety culture simple and effective for all employees, helping to nurture the team and individual ownership and responsibility of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Technology has potential to reduce human interaction with hazardous tasks, even in the subfab</a:t>
            </a:r>
          </a:p>
          <a:p>
            <a:pPr marL="171450" indent="-171450">
              <a:buFont typeface="Arial" panose="020B0604020202020204" pitchFamily="34" charset="0"/>
              <a:buChar char="•"/>
            </a:pPr>
            <a:r>
              <a:rPr lang="en-GB" dirty="0"/>
              <a:t>A holistic operational excellence approach encourages safe behaviour in everything the organisation does and drives continuous improvement</a:t>
            </a:r>
          </a:p>
          <a:p>
            <a:pPr marL="628650" lvl="1" indent="-171450">
              <a:buFont typeface="Arial" panose="020B0604020202020204" pitchFamily="34" charset="0"/>
              <a:buChar char="•"/>
            </a:pPr>
            <a:r>
              <a:rPr lang="en-GB" sz="1200" b="0" i="0" kern="1200" dirty="0">
                <a:solidFill>
                  <a:schemeClr val="tx1"/>
                </a:solidFill>
                <a:effectLst/>
                <a:latin typeface="+mn-lt"/>
                <a:ea typeface="+mn-ea"/>
                <a:cs typeface="+mn-cs"/>
              </a:rPr>
              <a:t>Embedding safety into the operational excellence is perhaps an obvious thing to do, but we have found that holistic approach especially effective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Operational excellence is about eliminating risk and uncertainty. It becomes a natural extension for our teams to think about safety risk in parallel with other risks, such as equipment faults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techniques and data analytics we use to learn about and improve equipment performance apply equally as well to improving safety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culture of pride, ownership and responsibility we engender applies as well to workplace effectiveness as it does to workplace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focus on customer, internal or external, fosters engagement and communication, and a collaborative approach to reducing risk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Operational excellence helps our mission to eliminate or substitute hazards by considering safety in everything we do, and using our learning to improve equipment and the way we work and think safely</a:t>
            </a:r>
          </a:p>
        </p:txBody>
      </p:sp>
      <p:sp>
        <p:nvSpPr>
          <p:cNvPr id="4" name="Slide Number Placeholder 3"/>
          <p:cNvSpPr>
            <a:spLocks noGrp="1"/>
          </p:cNvSpPr>
          <p:nvPr>
            <p:ph type="sldNum" sz="quarter" idx="5"/>
          </p:nvPr>
        </p:nvSpPr>
        <p:spPr/>
        <p:txBody>
          <a:bodyPr/>
          <a:lstStyle/>
          <a:p>
            <a:fld id="{33398084-1F23-4014-B783-48484A9ED826}" type="slidenum">
              <a:rPr lang="en-GB" smtClean="0"/>
              <a:t>17</a:t>
            </a:fld>
            <a:endParaRPr lang="en-GB"/>
          </a:p>
        </p:txBody>
      </p:sp>
    </p:spTree>
    <p:extLst>
      <p:ext uri="{BB962C8B-B14F-4D97-AF65-F5344CB8AC3E}">
        <p14:creationId xmlns:p14="http://schemas.microsoft.com/office/powerpoint/2010/main" val="210455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Thank you for taking the time to hear about our journey towards world class safety performance</a:t>
            </a:r>
          </a:p>
          <a:p>
            <a:pPr marL="171450" indent="-171450">
              <a:buFont typeface="Arial" panose="020B0604020202020204" pitchFamily="34" charset="0"/>
              <a:buChar char="•"/>
            </a:pPr>
            <a:r>
              <a:rPr lang="en-GB"/>
              <a:t>I hope it has been informative, and will contribute to your own journeys</a:t>
            </a:r>
          </a:p>
          <a:p>
            <a:pPr marL="171450" indent="-171450">
              <a:buFont typeface="Arial" panose="020B0604020202020204" pitchFamily="34" charset="0"/>
              <a:buChar char="•"/>
            </a:pPr>
            <a:r>
              <a:rPr lang="en-GB"/>
              <a:t>We share our operational excellence insights on our website, www.edwardsinnovation.com</a:t>
            </a:r>
          </a:p>
          <a:p>
            <a:pPr marL="171450" indent="-171450">
              <a:buFont typeface="Arial" panose="020B0604020202020204" pitchFamily="34" charset="0"/>
              <a:buChar char="•"/>
            </a:pPr>
            <a:r>
              <a:rPr lang="en-GB"/>
              <a:t>Our blog series will feature our safety journey in an upcoming edition, due in early August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I’m happy to take any questions now, or you can contact me by email at alan.Ifould@edwardsvacuum.com, or get in touch via LinkedIn</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18</a:t>
            </a:fld>
            <a:endParaRPr lang="en-GB"/>
          </a:p>
        </p:txBody>
      </p:sp>
    </p:spTree>
    <p:extLst>
      <p:ext uri="{BB962C8B-B14F-4D97-AF65-F5344CB8AC3E}">
        <p14:creationId xmlns:p14="http://schemas.microsoft.com/office/powerpoint/2010/main" val="362319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19</a:t>
            </a:fld>
            <a:endParaRPr lang="en-GB"/>
          </a:p>
        </p:txBody>
      </p:sp>
    </p:spTree>
    <p:extLst>
      <p:ext uri="{BB962C8B-B14F-4D97-AF65-F5344CB8AC3E}">
        <p14:creationId xmlns:p14="http://schemas.microsoft.com/office/powerpoint/2010/main" val="2857757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It gives me great pleasure to start my presentation today with some breaking news, the timing of which is perfect for this webinar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 2016, we set ourselves on a journey to achieve a world class safety performance benchmarked against the metrics and cultures of recognised leaders in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Our journey has been a long one, but we are pleased to report that in June this year we achieved world class lost work-day case rate (LWCR) across our Field Service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But the journey is not over: we still have work to do to drive continuous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Through this presentation, I will show you with some simple case studies how Edwards has used information technology, operational excellence, organisational and behavioural safety models to influence, manage, deliver and maintain a safe subfab working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 Background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2016 TRCR = 8.7 cases per million hours worked, LWCR = 2.2 cases per million hours worked (rock bottom)</a:t>
            </a:r>
          </a:p>
          <a:p>
            <a:pPr marL="171450" indent="-171450">
              <a:buFontTx/>
              <a:buChar char="-"/>
            </a:pPr>
            <a:r>
              <a:rPr lang="en-GB"/>
              <a:t>2017 Edwards benefitted from short term improvements and rode their luck as organisation and objectives were not in place ref. swiss cheese model (see backup)</a:t>
            </a:r>
          </a:p>
          <a:p>
            <a:pPr marL="628650" lvl="1" indent="-171450">
              <a:buFontTx/>
              <a:buChar char="-"/>
            </a:pPr>
            <a:r>
              <a:rPr lang="en-GB"/>
              <a:t>No long term improvement programme in place as evidenced by the rise in 2018</a:t>
            </a:r>
          </a:p>
          <a:p>
            <a:pPr marL="171450" indent="-171450">
              <a:buFontTx/>
              <a:buChar char="-"/>
            </a:pPr>
            <a:r>
              <a:rPr lang="en-GB"/>
              <a:t>2018 quantity of recordables higher but the worked hours increased as the semi market grows and service grows in turn to keep pace</a:t>
            </a:r>
          </a:p>
          <a:p>
            <a:pPr marL="171450" indent="-171450">
              <a:buFontTx/>
              <a:buChar char="-"/>
            </a:pPr>
            <a:r>
              <a:rPr lang="en-GB"/>
              <a:t>2019 blip – no specific assignable cause, 4 incidents from different parts of the world &gt;&gt; put down to field service process variability</a:t>
            </a:r>
          </a:p>
          <a:p>
            <a:pPr marL="171450" indent="-171450">
              <a:buFontTx/>
              <a:buChar char="-"/>
            </a:pPr>
            <a:r>
              <a:rPr lang="en-GB"/>
              <a:t>TRCR = total recordable case rate (i.e. all high consequence, lost work, restricted work &amp; medical treatment cases) per million hours worked (data range last 12 months)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LWCR = lost work case rate per million hours worked (data range last 12 months)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TRCR &amp; LWCR includes all accidents and ill health cases as per OSHA definitions</a:t>
            </a:r>
          </a:p>
          <a:p>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2</a:t>
            </a:fld>
            <a:endParaRPr lang="en-GB"/>
          </a:p>
        </p:txBody>
      </p:sp>
    </p:spTree>
    <p:extLst>
      <p:ext uri="{BB962C8B-B14F-4D97-AF65-F5344CB8AC3E}">
        <p14:creationId xmlns:p14="http://schemas.microsoft.com/office/powerpoint/2010/main" val="139080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Let’s start with a little context. The subfab is a different environment compared to the cleanroom</a:t>
            </a:r>
          </a:p>
          <a:p>
            <a:pPr marL="171450" indent="-171450">
              <a:buFont typeface="Arial" panose="020B0604020202020204" pitchFamily="34" charset="0"/>
              <a:buChar char="•"/>
            </a:pPr>
            <a:r>
              <a:rPr lang="en-GB"/>
              <a:t>It lacks the high level of automated material handing present in modern cleanrooms, and relies heavily on the effective interaction of people, machines and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subfab is large, and heavy equipment has to be moved long distances from storage to point of use</a:t>
            </a:r>
          </a:p>
          <a:p>
            <a:pPr marL="171450" indent="-171450">
              <a:buFont typeface="Arial" panose="020B0604020202020204" pitchFamily="34" charset="0"/>
              <a:buChar char="•"/>
            </a:pPr>
            <a:r>
              <a:rPr lang="en-GB"/>
              <a:t>It is a 3 dimensional space, with equipment at all levels from floor to the waffle slab above. Overhead working presents risks both to those working at height, and those working in close proximity.</a:t>
            </a:r>
          </a:p>
          <a:p>
            <a:pPr marL="171450" indent="-171450">
              <a:buFont typeface="Arial" panose="020B0604020202020204" pitchFamily="34" charset="0"/>
              <a:buChar char="•"/>
            </a:pPr>
            <a:r>
              <a:rPr lang="en-GB"/>
              <a:t>Space is often restricted, providing challenging ergonomic conditions in which to work. And of course subfab vacuum equipment funnels all the hazardous process by-products away from the tool.</a:t>
            </a:r>
          </a:p>
          <a:p>
            <a:pPr marL="171450" indent="-171450">
              <a:buFont typeface="Arial" panose="020B0604020202020204" pitchFamily="34" charset="0"/>
              <a:buChar char="•"/>
            </a:pPr>
            <a:r>
              <a:rPr lang="en-GB"/>
              <a:t>We learn and improve ergonomics and safety features in our product development, but the lifecycle of subfab equipment is as long as 10 or 15 years, and so design changes can be slow to propagate</a:t>
            </a:r>
          </a:p>
          <a:p>
            <a:pPr marL="171450" indent="-171450">
              <a:buFont typeface="Arial" panose="020B0604020202020204" pitchFamily="34" charset="0"/>
              <a:buChar char="•"/>
            </a:pPr>
            <a:r>
              <a:rPr lang="en-GB"/>
              <a:t>Finally, we all understand time pressures: if vacuum equipment is down, so is the process tool it supports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[ANIMATE]</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3398084-1F23-4014-B783-48484A9ED826}" type="slidenum">
              <a:rPr lang="en-GB" smtClean="0"/>
              <a:t>3</a:t>
            </a:fld>
            <a:endParaRPr lang="en-GB"/>
          </a:p>
        </p:txBody>
      </p:sp>
    </p:spTree>
    <p:extLst>
      <p:ext uri="{BB962C8B-B14F-4D97-AF65-F5344CB8AC3E}">
        <p14:creationId xmlns:p14="http://schemas.microsoft.com/office/powerpoint/2010/main" val="42228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a:t>Back in 2016, those challenges contributed to a number of safety incidents, and an unacceptable set of safety metrics</a:t>
            </a:r>
          </a:p>
          <a:p>
            <a:pPr marL="171450" indent="-171450">
              <a:buFont typeface="Arial" panose="020B0604020202020204" pitchFamily="34" charset="0"/>
              <a:buChar char="•"/>
            </a:pPr>
            <a:r>
              <a:rPr lang="en-GB" b="0"/>
              <a:t>Our teams suffered accidents including cuts and broken bones, and ill health including musculoskeletal disorders such as back injuries and strains</a:t>
            </a:r>
          </a:p>
          <a:p>
            <a:pPr marL="171450" indent="-171450">
              <a:buFont typeface="Arial" panose="020B0604020202020204" pitchFamily="34" charset="0"/>
              <a:buChar char="•"/>
            </a:pPr>
            <a:r>
              <a:rPr lang="en-GB" b="0"/>
              <a:t>Safety excursions caused personnel evacuations and the consequent risks to people and equipment</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0"/>
              <a:t>[ANIMATE]</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0"/>
              <a:t>We took a look at the underlying challenges, and identified some core root causes</a:t>
            </a:r>
          </a:p>
          <a:p>
            <a:pPr marL="171450" indent="-171450">
              <a:buFont typeface="Arial" panose="020B0604020202020204" pitchFamily="34" charset="0"/>
              <a:buChar char="•"/>
            </a:pPr>
            <a:r>
              <a:rPr lang="en-GB" b="0"/>
              <a:t>The field service organisation was disproportionately represented in our Health &amp; Safety function, despite being higher risk workers. On average each region had around 20% of a safety manager, or in other words received management focus 1 week in every 5. </a:t>
            </a:r>
          </a:p>
          <a:p>
            <a:pPr marL="171450" indent="-171450">
              <a:buFont typeface="Arial" panose="020B0604020202020204" pitchFamily="34" charset="0"/>
              <a:buChar char="•"/>
            </a:pPr>
            <a:r>
              <a:rPr lang="en-GB" sz="1200" b="0">
                <a:solidFill>
                  <a:srgbClr val="272727"/>
                </a:solidFill>
                <a:latin typeface="+mn-lt"/>
                <a:ea typeface="Open Sans" panose="020B0606030504020204" pitchFamily="34" charset="0"/>
                <a:cs typeface="Open Sans" panose="020B0606030504020204" pitchFamily="34" charset="0"/>
              </a:rPr>
              <a:t>Visibility of our data was poor. Best practice safety cultures typically display Near Miss Reporting metrics at around 10 times other recordable injuries. </a:t>
            </a:r>
            <a:r>
              <a:rPr lang="en-GB"/>
              <a:t>In 2016 we had very little data. [Best practice reference is the Conoco Phillips Marine 2003 best practice accident ratio model] </a:t>
            </a:r>
          </a:p>
          <a:p>
            <a:pPr marL="171450" indent="-171450">
              <a:buFont typeface="Arial" panose="020B0604020202020204" pitchFamily="34" charset="0"/>
              <a:buChar char="•"/>
            </a:pPr>
            <a:r>
              <a:rPr lang="en-GB"/>
              <a:t>Personnel behaviour was a contributing factor, with </a:t>
            </a:r>
            <a:r>
              <a:rPr lang="en-GB" sz="1200">
                <a:solidFill>
                  <a:srgbClr val="272727"/>
                </a:solidFill>
              </a:rPr>
              <a:t>100% of recordable cases in 2016 involving human behaviour as a contributing cause. This was a clear indication that at individual and team level fundamental appreciation and ownership of a safety culture was non-existent</a:t>
            </a:r>
          </a:p>
          <a:p>
            <a:pPr marL="171450" indent="-171450">
              <a:buFont typeface="Arial" panose="020B0604020202020204" pitchFamily="34" charset="0"/>
              <a:buChar char="•"/>
            </a:pPr>
            <a:r>
              <a:rPr lang="en-GB" sz="1200">
                <a:solidFill>
                  <a:srgbClr val="272727"/>
                </a:solidFill>
              </a:rPr>
              <a:t>A key contributor to all of these challenges was the shear pace of growth and associated ramps. We were recruiting fast in many regions, bringing on board personnel with little experience of the semiconductor industry. This diluted both the experience of our workforce talent pool and the safety culture. The rapid growth also exacerbated the disproportionate representation of the field service team within the health and safety organisation.</a:t>
            </a:r>
          </a:p>
          <a:p>
            <a:pPr marL="171450" indent="-171450">
              <a:buFont typeface="Arial" panose="020B0604020202020204" pitchFamily="34" charset="0"/>
              <a:buChar char="•"/>
            </a:pPr>
            <a:endParaRPr lang="en-GB" sz="1200">
              <a:solidFill>
                <a:srgbClr val="272727"/>
              </a:solidFill>
            </a:endParaRPr>
          </a:p>
          <a:p>
            <a:pPr marL="171450" indent="-171450">
              <a:buFont typeface="Arial" panose="020B0604020202020204" pitchFamily="34" charset="0"/>
              <a:buChar char="•"/>
            </a:pPr>
            <a:r>
              <a:rPr lang="en-GB" sz="1200">
                <a:solidFill>
                  <a:srgbClr val="272727"/>
                </a:solidFill>
              </a:rPr>
              <a:t>So what did we do?</a:t>
            </a:r>
          </a:p>
          <a:p>
            <a:pPr marL="171450" indent="-171450">
              <a:buFont typeface="Arial" panose="020B0604020202020204" pitchFamily="34" charset="0"/>
              <a:buChar char="•"/>
            </a:pPr>
            <a:endParaRPr lang="en-GB" sz="1200">
              <a:solidFill>
                <a:srgbClr val="272727"/>
              </a:solidFill>
            </a:endParaRPr>
          </a:p>
          <a:p>
            <a:pPr marL="171450" indent="-171450">
              <a:buFont typeface="Arial" panose="020B0604020202020204" pitchFamily="34" charset="0"/>
              <a:buChar char="•"/>
            </a:pPr>
            <a:r>
              <a:rPr lang="en-GB" sz="1200">
                <a:solidFill>
                  <a:srgbClr val="272727"/>
                </a:solidFill>
              </a:rPr>
              <a:t>[ANIMATE]</a:t>
            </a:r>
          </a:p>
          <a:p>
            <a:endParaRPr lang="en-GB"/>
          </a:p>
        </p:txBody>
      </p:sp>
      <p:sp>
        <p:nvSpPr>
          <p:cNvPr id="4" name="Slide Number Placeholder 3"/>
          <p:cNvSpPr>
            <a:spLocks noGrp="1"/>
          </p:cNvSpPr>
          <p:nvPr>
            <p:ph type="sldNum" sz="quarter" idx="5"/>
          </p:nvPr>
        </p:nvSpPr>
        <p:spPr/>
        <p:txBody>
          <a:bodyPr/>
          <a:lstStyle/>
          <a:p>
            <a:fld id="{8A2C7B89-0826-436A-A05D-5164DEBE8E11}" type="slidenum">
              <a:rPr lang="en-US" smtClean="0"/>
              <a:t>4</a:t>
            </a:fld>
            <a:endParaRPr lang="en-US"/>
          </a:p>
        </p:txBody>
      </p:sp>
    </p:spTree>
    <p:extLst>
      <p:ext uri="{BB962C8B-B14F-4D97-AF65-F5344CB8AC3E}">
        <p14:creationId xmlns:p14="http://schemas.microsoft.com/office/powerpoint/2010/main" val="333656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we did was to start a journey, or rather change direction of a journey Edwards began in 2008. </a:t>
            </a:r>
          </a:p>
          <a:p>
            <a:pPr marL="171450" indent="-171450">
              <a:buFont typeface="Arial" panose="020B0604020202020204" pitchFamily="34" charset="0"/>
              <a:buChar char="•"/>
            </a:pPr>
            <a:r>
              <a:rPr lang="en-GB" dirty="0"/>
              <a:t>Edwards started its safety initiative with a programme we called </a:t>
            </a:r>
            <a:r>
              <a:rPr lang="en-GB" dirty="0" err="1"/>
              <a:t>LeadSafe</a:t>
            </a:r>
            <a:r>
              <a:rPr lang="en-GB" dirty="0"/>
              <a:t>, </a:t>
            </a:r>
            <a:r>
              <a:rPr lang="en-GB" dirty="0" err="1"/>
              <a:t>ActSafe</a:t>
            </a:r>
            <a:r>
              <a:rPr lang="en-GB" dirty="0"/>
              <a:t> where both leaders and employees were encouraged to promote the right  culture, for example by demonstrating Visual Leadership in observing safe behaviours, and making safety observations, good or bad. We established leading and lagging indicators based on OSHA standards. We drove safety improvement through proactive reporting, analysis and management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However, the focus was on our factories where the biggest proportion of our workforce was located, and which were environments we could control and influence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Field service operations were small, they were in environment owned by our customers, and did not cause visible safety issues: we lost sight of our field service teams</a:t>
            </a:r>
          </a:p>
          <a:p>
            <a:pPr marL="171450" indent="-171450">
              <a:buFont typeface="Arial" panose="020B0604020202020204" pitchFamily="34" charset="0"/>
              <a:buChar char="•"/>
            </a:pPr>
            <a:r>
              <a:rPr lang="en-GB" dirty="0"/>
              <a:t>But by 2016, our field service operations had outgrown the safety organisational model, risks were growing and it became clear we had to shift our focus</a:t>
            </a:r>
          </a:p>
          <a:p>
            <a:pPr marL="171450" indent="-171450">
              <a:buFont typeface="Arial" panose="020B0604020202020204" pitchFamily="34" charset="0"/>
              <a:buChar char="•"/>
            </a:pPr>
            <a:r>
              <a:rPr lang="en-GB" dirty="0"/>
              <a:t>We set world class goals, and we began the journey I am about to share with you</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[ANIMATE]</a:t>
            </a:r>
          </a:p>
        </p:txBody>
      </p:sp>
      <p:sp>
        <p:nvSpPr>
          <p:cNvPr id="4" name="Slide Number Placeholder 3"/>
          <p:cNvSpPr>
            <a:spLocks noGrp="1"/>
          </p:cNvSpPr>
          <p:nvPr>
            <p:ph type="sldNum" sz="quarter" idx="5"/>
          </p:nvPr>
        </p:nvSpPr>
        <p:spPr/>
        <p:txBody>
          <a:bodyPr/>
          <a:lstStyle/>
          <a:p>
            <a:fld id="{33398084-1F23-4014-B783-48484A9ED826}" type="slidenum">
              <a:rPr lang="en-GB" smtClean="0"/>
              <a:t>5</a:t>
            </a:fld>
            <a:endParaRPr lang="en-GB"/>
          </a:p>
        </p:txBody>
      </p:sp>
    </p:spTree>
    <p:extLst>
      <p:ext uri="{BB962C8B-B14F-4D97-AF65-F5344CB8AC3E}">
        <p14:creationId xmlns:p14="http://schemas.microsoft.com/office/powerpoint/2010/main" val="112213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how did we choose to a world class  performance?</a:t>
            </a:r>
          </a:p>
          <a:p>
            <a:pPr marL="171450" indent="-171450">
              <a:buFont typeface="Arial" panose="020B0604020202020204" pitchFamily="34" charset="0"/>
              <a:buChar char="•"/>
            </a:pPr>
            <a:r>
              <a:rPr lang="en-GB" dirty="0"/>
              <a:t>We chose to set benchmark ourselves against leading semiconductor fabs recognised as having world class safety metrics and cultures, and who used recognised OSHA defined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But we looked beyond metrics, and understood how these leaders had themselves achieved world class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learned world class is a mindset, an attitude and how individuals and teams behave: so we set our goals to achieve a true interdependent safety culture, where teams feel clear ownership and responsibility for safety, and where they believe zero injuries is an attainable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also learned that world class also means not being afraid to share bad as well as good experiences outside of the company so others can learn, which I hope to do with you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Let us now look at some of the challenges we faced, and how we overcame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[ANIMATE]</a:t>
            </a:r>
          </a:p>
        </p:txBody>
      </p:sp>
      <p:sp>
        <p:nvSpPr>
          <p:cNvPr id="4" name="Slide Number Placeholder 3"/>
          <p:cNvSpPr>
            <a:spLocks noGrp="1"/>
          </p:cNvSpPr>
          <p:nvPr>
            <p:ph type="sldNum" sz="quarter" idx="5"/>
          </p:nvPr>
        </p:nvSpPr>
        <p:spPr/>
        <p:txBody>
          <a:bodyPr/>
          <a:lstStyle/>
          <a:p>
            <a:fld id="{33398084-1F23-4014-B783-48484A9ED826}" type="slidenum">
              <a:rPr lang="en-GB" smtClean="0"/>
              <a:t>6</a:t>
            </a:fld>
            <a:endParaRPr lang="en-GB"/>
          </a:p>
        </p:txBody>
      </p:sp>
    </p:spTree>
    <p:extLst>
      <p:ext uri="{BB962C8B-B14F-4D97-AF65-F5344CB8AC3E}">
        <p14:creationId xmlns:p14="http://schemas.microsoft.com/office/powerpoint/2010/main" val="300326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My first case study addresses the challenges we had with a rapidly expanding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Our field operations teams grew significantly from 2016, as the Semiconductor industry growth boom created demand for the service of vacuum equipment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 am going to focus on China, where the challenges were particularly apparent because of the relative infancy of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were unable to hire enough field service engineers with industry experience in China to keep pace with demand, and so we had to recruit from other industries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 well as the high rate of new starters, we struggled to keep staff turnover rate below 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saw several effects, all of which are recognised in different accident causation models [for example Reason’s Swiss Cheese model]. Those effects included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 increased risk of accidents because of inexperience: the first few months in particular are the most dangerous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High amounts of training were needed, and therefore the experienced members of the team spent disproportionate amounts of time training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Of course, because of the high turnover rates, we saw these effects repeated, creating a vicious circle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Ultimately, customer satisfaction was impacted as experienced team members spend time training, not supporting the customer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needed to take action to address this: we recognised the risk to a safe and effective working environment inexperience and high turnover creates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[ANIMATE]</a:t>
            </a:r>
          </a:p>
        </p:txBody>
      </p:sp>
      <p:sp>
        <p:nvSpPr>
          <p:cNvPr id="4" name="Slide Number Placeholder 3"/>
          <p:cNvSpPr>
            <a:spLocks noGrp="1"/>
          </p:cNvSpPr>
          <p:nvPr>
            <p:ph type="sldNum" sz="quarter" idx="5"/>
          </p:nvPr>
        </p:nvSpPr>
        <p:spPr/>
        <p:txBody>
          <a:bodyPr/>
          <a:lstStyle/>
          <a:p>
            <a:fld id="{33398084-1F23-4014-B783-48484A9ED826}" type="slidenum">
              <a:rPr lang="en-GB" smtClean="0"/>
              <a:t>7</a:t>
            </a:fld>
            <a:endParaRPr lang="en-GB"/>
          </a:p>
        </p:txBody>
      </p:sp>
    </p:spTree>
    <p:extLst>
      <p:ext uri="{BB962C8B-B14F-4D97-AF65-F5344CB8AC3E}">
        <p14:creationId xmlns:p14="http://schemas.microsoft.com/office/powerpoint/2010/main" val="320933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Our solution was to address the underlying demotivators. It was not all about salary.</a:t>
            </a:r>
          </a:p>
          <a:p>
            <a:pPr marL="171450" indent="-171450">
              <a:buFont typeface="Arial" panose="020B0604020202020204" pitchFamily="34" charset="0"/>
              <a:buChar char="•"/>
            </a:pPr>
            <a:r>
              <a:rPr lang="en-GB"/>
              <a:t>We tool steps to improve our onboarding and training processes, so that new FSE immediately felt equipped to tackle the job and were safety-conscious before the entered a fab</a:t>
            </a:r>
          </a:p>
          <a:p>
            <a:pPr marL="171450" indent="-171450">
              <a:buFont typeface="Arial" panose="020B0604020202020204" pitchFamily="34" charset="0"/>
              <a:buChar char="•"/>
            </a:pPr>
            <a:r>
              <a:rPr lang="en-GB"/>
              <a:t>Information technology was used to deliver core training, increasing consistency of delivery and reducing the demands on our experienced team members</a:t>
            </a:r>
          </a:p>
          <a:p>
            <a:pPr marL="171450" indent="-171450">
              <a:buFont typeface="Arial" panose="020B0604020202020204" pitchFamily="34" charset="0"/>
              <a:buChar char="•"/>
            </a:pPr>
            <a:r>
              <a:rPr lang="en-GB"/>
              <a:t>We found the use of technology particularly relevant as it was aligned to the learning expectations of our new staff who largely come from the millennial generation</a:t>
            </a:r>
          </a:p>
          <a:p>
            <a:pPr marL="171450" indent="-171450">
              <a:buFont typeface="Arial" panose="020B0604020202020204" pitchFamily="34" charset="0"/>
              <a:buChar char="•"/>
            </a:pPr>
            <a:r>
              <a:rPr lang="en-GB"/>
              <a:t>The training process proved more engaging, and by comparison with using traditional methods we saw a better knowledge retention, improving time to safe competence</a:t>
            </a:r>
          </a:p>
          <a:p>
            <a:pPr marL="171450" indent="-171450">
              <a:buFont typeface="Arial" panose="020B0604020202020204" pitchFamily="34" charset="0"/>
              <a:buChar char="•"/>
            </a:pPr>
            <a:r>
              <a:rPr lang="en-GB"/>
              <a:t>In parallel we created a simple but visible career progression pathway, supported by structured training to increase competency</a:t>
            </a:r>
          </a:p>
          <a:p>
            <a:pPr marL="171450" indent="-171450">
              <a:buFont typeface="Arial" panose="020B0604020202020204" pitchFamily="34" charset="0"/>
              <a:buChar char="•"/>
            </a:pPr>
            <a:r>
              <a:rPr lang="en-GB"/>
              <a:t>These solutions had a positive effect on employee sense of belonging and value</a:t>
            </a:r>
          </a:p>
          <a:p>
            <a:pPr marL="171450" indent="-171450">
              <a:buFont typeface="Arial" panose="020B0604020202020204" pitchFamily="34" charset="0"/>
              <a:buChar char="•"/>
            </a:pPr>
            <a:r>
              <a:rPr lang="en-GB"/>
              <a:t>We can’t honestly show an improvement in safety performance in China.</a:t>
            </a:r>
          </a:p>
          <a:p>
            <a:pPr marL="171450" indent="-171450">
              <a:buFont typeface="Arial" panose="020B0604020202020204" pitchFamily="34" charset="0"/>
              <a:buChar char="•"/>
            </a:pPr>
            <a:r>
              <a:rPr lang="en-GB"/>
              <a:t>We put that down to luck: our timing was good in that we recognised the growing safety risk early, and whilst we were implementing we were fortunate the holes in our Swiss Cheese model never lined up well enough to cause incidents</a:t>
            </a:r>
          </a:p>
          <a:p>
            <a:pPr marL="171450" indent="-171450">
              <a:buFont typeface="Arial" panose="020B0604020202020204" pitchFamily="34" charset="0"/>
              <a:buChar char="•"/>
            </a:pPr>
            <a:r>
              <a:rPr lang="en-GB"/>
              <a:t>However, we know that our risks are lower, and our continued low accident rates are a consequence of a well managed culture and environment rather than luck, and against a continuing background of growth</a:t>
            </a:r>
          </a:p>
        </p:txBody>
      </p:sp>
      <p:sp>
        <p:nvSpPr>
          <p:cNvPr id="4" name="Slide Number Placeholder 3"/>
          <p:cNvSpPr>
            <a:spLocks noGrp="1"/>
          </p:cNvSpPr>
          <p:nvPr>
            <p:ph type="sldNum" sz="quarter" idx="5"/>
          </p:nvPr>
        </p:nvSpPr>
        <p:spPr/>
        <p:txBody>
          <a:bodyPr/>
          <a:lstStyle/>
          <a:p>
            <a:fld id="{33398084-1F23-4014-B783-48484A9ED826}" type="slidenum">
              <a:rPr lang="en-GB" smtClean="0"/>
              <a:t>8</a:t>
            </a:fld>
            <a:endParaRPr lang="en-GB"/>
          </a:p>
        </p:txBody>
      </p:sp>
    </p:spTree>
    <p:extLst>
      <p:ext uri="{BB962C8B-B14F-4D97-AF65-F5344CB8AC3E}">
        <p14:creationId xmlns:p14="http://schemas.microsoft.com/office/powerpoint/2010/main" val="58041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case studies focusses on another consequence of the rapid growth: the fact that our field service operations were not well represented within Edwards safety management organisation</a:t>
            </a:r>
          </a:p>
          <a:p>
            <a:pPr marL="171450" indent="-171450">
              <a:buFont typeface="Arial" panose="020B0604020202020204" pitchFamily="34" charset="0"/>
              <a:buChar char="•"/>
            </a:pPr>
            <a:r>
              <a:rPr lang="en-GB" dirty="0"/>
              <a:t>On average, each of our operational regions had  leadership equivalent to 20% of one person. In other words, the focus of a safety professional just 1 day each week</a:t>
            </a:r>
          </a:p>
          <a:p>
            <a:pPr marL="171450" indent="-171450">
              <a:buFont typeface="Arial" panose="020B0604020202020204" pitchFamily="34" charset="0"/>
              <a:buChar char="•"/>
            </a:pPr>
            <a:r>
              <a:rPr lang="en-GB" dirty="0"/>
              <a:t>Our total recordable case rate (TRCR) and lost workday case rate (LWCR) were unacceptable, and in fact the worst they had ever been</a:t>
            </a:r>
          </a:p>
          <a:p>
            <a:pPr marL="171450" indent="-171450">
              <a:buFont typeface="Arial" panose="020B0604020202020204" pitchFamily="34" charset="0"/>
              <a:buChar char="•"/>
            </a:pPr>
            <a:r>
              <a:rPr lang="en-GB" dirty="0"/>
              <a:t>So we took action, and recruited. We now have a truly global  organisation who have been successful in implementing safety cultures in our regional teams, and have contributed enormously to our attainment of our world class benchmark</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still have more to do. The ratios of our safety professionals to workforce are better than our benchmark, of approximately 1:200</a:t>
            </a:r>
          </a:p>
          <a:p>
            <a:pPr marL="171450" indent="-171450">
              <a:buFont typeface="Arial" panose="020B0604020202020204" pitchFamily="34" charset="0"/>
              <a:buChar char="•"/>
            </a:pPr>
            <a:r>
              <a:rPr lang="en-GB" dirty="0"/>
              <a:t>But we find our  teams are still stretched by geography. We have large number of FSE, working work across many different sites</a:t>
            </a:r>
          </a:p>
          <a:p>
            <a:pPr marL="171450" indent="-171450">
              <a:buFont typeface="Arial" panose="020B0604020202020204" pitchFamily="34" charset="0"/>
              <a:buChar char="•"/>
            </a:pPr>
            <a:r>
              <a:rPr lang="en-GB" dirty="0"/>
              <a:t>Our average team on site is around 11 people, unlike a single fab where several thousand people work in one place</a:t>
            </a:r>
          </a:p>
          <a:p>
            <a:pPr marL="171450" indent="-171450">
              <a:buFont typeface="Arial" panose="020B0604020202020204" pitchFamily="34" charset="0"/>
              <a:buChar char="•"/>
            </a:pPr>
            <a:r>
              <a:rPr lang="en-GB" dirty="0"/>
              <a:t>We need to continue our journey towards a true interdependent culture where teams feel ownership and believe their actions can make a difference. More about that later.</a:t>
            </a:r>
          </a:p>
        </p:txBody>
      </p:sp>
      <p:sp>
        <p:nvSpPr>
          <p:cNvPr id="4" name="Slide Number Placeholder 3"/>
          <p:cNvSpPr>
            <a:spLocks noGrp="1"/>
          </p:cNvSpPr>
          <p:nvPr>
            <p:ph type="sldNum" sz="quarter" idx="5"/>
          </p:nvPr>
        </p:nvSpPr>
        <p:spPr/>
        <p:txBody>
          <a:bodyPr/>
          <a:lstStyle/>
          <a:p>
            <a:fld id="{33398084-1F23-4014-B783-48484A9ED826}" type="slidenum">
              <a:rPr lang="en-GB" smtClean="0"/>
              <a:t>9</a:t>
            </a:fld>
            <a:endParaRPr lang="en-GB"/>
          </a:p>
        </p:txBody>
      </p:sp>
    </p:spTree>
    <p:extLst>
      <p:ext uri="{BB962C8B-B14F-4D97-AF65-F5344CB8AC3E}">
        <p14:creationId xmlns:p14="http://schemas.microsoft.com/office/powerpoint/2010/main" val="3582820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BC825BA6-B3A5-4B60-B5D8-60ADB7DDAD5B}"/>
              </a:ext>
            </a:extLst>
          </p:cNvPr>
          <p:cNvSpPr>
            <a:spLocks noGrp="1"/>
          </p:cNvSpPr>
          <p:nvPr>
            <p:ph type="body" sz="quarter" idx="20" hasCustomPrompt="1"/>
          </p:nvPr>
        </p:nvSpPr>
        <p:spPr>
          <a:xfrm>
            <a:off x="1" y="-1"/>
            <a:ext cx="7578810" cy="3428997"/>
          </a:xfrm>
          <a:solidFill>
            <a:schemeClr val="tx2">
              <a:alpha val="60000"/>
            </a:schemeClr>
          </a:solidFill>
        </p:spPr>
        <p:txBody>
          <a:bodyPr/>
          <a:lstStyle>
            <a:lvl1pPr>
              <a:defRPr/>
            </a:lvl1pPr>
          </a:lstStyle>
          <a:p>
            <a:pPr lvl="0"/>
            <a:r>
              <a:rPr lang="en-US"/>
              <a:t> </a:t>
            </a:r>
            <a:endParaRPr lang="en-GB"/>
          </a:p>
        </p:txBody>
      </p:sp>
      <p:sp>
        <p:nvSpPr>
          <p:cNvPr id="18" name="Text Placeholder 17">
            <a:extLst>
              <a:ext uri="{FF2B5EF4-FFF2-40B4-BE49-F238E27FC236}">
                <a16:creationId xmlns:a16="http://schemas.microsoft.com/office/drawing/2014/main" id="{F998B331-3E31-4D09-A95F-E518EDEFF320}"/>
              </a:ext>
            </a:extLst>
          </p:cNvPr>
          <p:cNvSpPr>
            <a:spLocks noGrp="1"/>
          </p:cNvSpPr>
          <p:nvPr>
            <p:ph type="body" sz="quarter" idx="17" hasCustomPrompt="1"/>
          </p:nvPr>
        </p:nvSpPr>
        <p:spPr>
          <a:xfrm>
            <a:off x="7578811" y="2"/>
            <a:ext cx="4613189" cy="3428998"/>
          </a:xfrm>
          <a:gradFill flip="none" rotWithShape="1">
            <a:gsLst>
              <a:gs pos="100000">
                <a:srgbClr val="D22734"/>
              </a:gs>
              <a:gs pos="0">
                <a:srgbClr val="870A20"/>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lvl1pPr>
              <a:defRPr lang="en-GB" dirty="0">
                <a:solidFill>
                  <a:schemeClr val="lt1"/>
                </a:solidFill>
              </a:defRPr>
            </a:lvl1pPr>
          </a:lstStyle>
          <a:p>
            <a:pPr lvl="0" algn="ctr" fontAlgn="auto">
              <a:lnSpc>
                <a:spcPct val="95000"/>
              </a:lnSpc>
              <a:spcBef>
                <a:spcPts val="400"/>
              </a:spcBef>
              <a:spcAft>
                <a:spcPts val="0"/>
              </a:spcAft>
            </a:pPr>
            <a:r>
              <a:rPr lang="en-GB"/>
              <a:t> </a:t>
            </a:r>
          </a:p>
        </p:txBody>
      </p:sp>
      <p:sp>
        <p:nvSpPr>
          <p:cNvPr id="12" name="Picture Placeholder 11">
            <a:extLst>
              <a:ext uri="{FF2B5EF4-FFF2-40B4-BE49-F238E27FC236}">
                <a16:creationId xmlns:a16="http://schemas.microsoft.com/office/drawing/2014/main" id="{B5E17948-A30E-4988-927E-468236A1B26C}"/>
              </a:ext>
            </a:extLst>
          </p:cNvPr>
          <p:cNvSpPr>
            <a:spLocks noGrp="1"/>
          </p:cNvSpPr>
          <p:nvPr>
            <p:ph type="pic" sz="quarter" idx="14" hasCustomPrompt="1"/>
          </p:nvPr>
        </p:nvSpPr>
        <p:spPr>
          <a:xfrm>
            <a:off x="0" y="0"/>
            <a:ext cx="12192000" cy="6858000"/>
          </a:xfrm>
        </p:spPr>
        <p:txBody>
          <a:bodyPr/>
          <a:lstStyle>
            <a:lvl1pPr algn="ctr">
              <a:defRPr sz="1200"/>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insert an image</a:t>
            </a:r>
            <a:br>
              <a:rPr lang="en-GB"/>
            </a:br>
            <a:r>
              <a:rPr lang="en-GB"/>
              <a:t>Then right click &gt; send to back</a:t>
            </a:r>
            <a:br>
              <a:rPr lang="en-GB"/>
            </a:br>
            <a:br>
              <a:rPr lang="en-GB"/>
            </a:br>
            <a:r>
              <a:rPr lang="en-GB"/>
              <a:t>Refer to the brand book for guidance on</a:t>
            </a:r>
            <a:br>
              <a:rPr lang="en-GB"/>
            </a:br>
            <a:r>
              <a:rPr lang="en-GB"/>
              <a:t>choosing imagery for your presentation</a:t>
            </a:r>
            <a:br>
              <a:rPr lang="en-GB"/>
            </a:br>
            <a:endParaRPr lang="en-GB" sz="1050" b="1">
              <a:solidFill>
                <a:schemeClr val="bg2"/>
              </a:solidFill>
              <a:latin typeface="+mj-lt"/>
            </a:endParaRPr>
          </a:p>
        </p:txBody>
      </p:sp>
      <p:sp>
        <p:nvSpPr>
          <p:cNvPr id="2" name="Title 1">
            <a:extLst>
              <a:ext uri="{FF2B5EF4-FFF2-40B4-BE49-F238E27FC236}">
                <a16:creationId xmlns:a16="http://schemas.microsoft.com/office/drawing/2014/main" id="{8FF581E0-C79D-4146-827E-32B640867A2F}"/>
              </a:ext>
            </a:extLst>
          </p:cNvPr>
          <p:cNvSpPr>
            <a:spLocks noGrp="1"/>
          </p:cNvSpPr>
          <p:nvPr>
            <p:ph type="title" hasCustomPrompt="1"/>
          </p:nvPr>
        </p:nvSpPr>
        <p:spPr>
          <a:xfrm>
            <a:off x="7776520" y="1392871"/>
            <a:ext cx="3970638" cy="435039"/>
          </a:xfrm>
        </p:spPr>
        <p:txBody>
          <a:bodyPr anchor="b"/>
          <a:lstStyle>
            <a:lvl1pPr>
              <a:defRPr sz="2200" cap="all" baseline="0"/>
            </a:lvl1pPr>
          </a:lstStyle>
          <a:p>
            <a:r>
              <a:rPr lang="en-US"/>
              <a:t>Enter title here</a:t>
            </a:r>
            <a:endParaRPr lang="en-GB"/>
          </a:p>
        </p:txBody>
      </p:sp>
      <p:sp>
        <p:nvSpPr>
          <p:cNvPr id="10" name="Text Placeholder 9">
            <a:extLst>
              <a:ext uri="{FF2B5EF4-FFF2-40B4-BE49-F238E27FC236}">
                <a16:creationId xmlns:a16="http://schemas.microsoft.com/office/drawing/2014/main" id="{BBAA7741-F117-4EC8-AEEC-407A290506CC}"/>
              </a:ext>
            </a:extLst>
          </p:cNvPr>
          <p:cNvSpPr>
            <a:spLocks noGrp="1"/>
          </p:cNvSpPr>
          <p:nvPr>
            <p:ph type="body" sz="quarter" idx="13" hasCustomPrompt="1"/>
          </p:nvPr>
        </p:nvSpPr>
        <p:spPr>
          <a:xfrm>
            <a:off x="7776520" y="2036729"/>
            <a:ext cx="3970638" cy="740794"/>
          </a:xfrm>
        </p:spPr>
        <p:txBody>
          <a:bodyPr/>
          <a:lstStyle>
            <a:lvl1pPr>
              <a:defRPr sz="1400">
                <a:latin typeface="Calibri Light" panose="020F0302020204030204" pitchFamily="34" charset="0"/>
                <a:cs typeface="Calibri Light" panose="020F0302020204030204" pitchFamily="34" charset="0"/>
              </a:defRPr>
            </a:lvl1pPr>
          </a:lstStyle>
          <a:p>
            <a:pPr lvl="0"/>
            <a:r>
              <a:rPr lang="en-US"/>
              <a:t>Supplementary information goes here, </a:t>
            </a:r>
            <a:r>
              <a:rPr lang="en-US" err="1"/>
              <a:t>eg</a:t>
            </a:r>
            <a:r>
              <a:rPr lang="en-US"/>
              <a:t>; Author</a:t>
            </a:r>
            <a:br>
              <a:rPr lang="en-US"/>
            </a:br>
            <a:r>
              <a:rPr lang="en-US"/>
              <a:t>Date | Version</a:t>
            </a:r>
          </a:p>
        </p:txBody>
      </p:sp>
      <p:sp>
        <p:nvSpPr>
          <p:cNvPr id="29" name="Text Placeholder 8">
            <a:extLst>
              <a:ext uri="{FF2B5EF4-FFF2-40B4-BE49-F238E27FC236}">
                <a16:creationId xmlns:a16="http://schemas.microsoft.com/office/drawing/2014/main" id="{7B027949-1140-437F-8B4F-E2688FD29BFD}"/>
              </a:ext>
            </a:extLst>
          </p:cNvPr>
          <p:cNvSpPr>
            <a:spLocks noGrp="1"/>
          </p:cNvSpPr>
          <p:nvPr>
            <p:ph type="body" sz="quarter" idx="21" hasCustomPrompt="1"/>
          </p:nvPr>
        </p:nvSpPr>
        <p:spPr>
          <a:xfrm>
            <a:off x="7578811" y="3428996"/>
            <a:ext cx="4613189" cy="3428998"/>
          </a:xfrm>
          <a:solidFill>
            <a:schemeClr val="tx2">
              <a:alpha val="40000"/>
            </a:schemeClr>
          </a:solidFill>
        </p:spPr>
        <p:txBody>
          <a:bodyPr/>
          <a:lstStyle>
            <a:lvl1pPr>
              <a:defRPr/>
            </a:lvl1pPr>
          </a:lstStyle>
          <a:p>
            <a:pPr lvl="0"/>
            <a:r>
              <a:rPr lang="en-US"/>
              <a:t> </a:t>
            </a:r>
            <a:endParaRPr lang="en-GB"/>
          </a:p>
        </p:txBody>
      </p:sp>
      <p:sp>
        <p:nvSpPr>
          <p:cNvPr id="27" name="Text Placeholder 26">
            <a:extLst>
              <a:ext uri="{FF2B5EF4-FFF2-40B4-BE49-F238E27FC236}">
                <a16:creationId xmlns:a16="http://schemas.microsoft.com/office/drawing/2014/main" id="{FBAD62BE-3212-4A8D-8328-25BEBAFED7C9}"/>
              </a:ext>
            </a:extLst>
          </p:cNvPr>
          <p:cNvSpPr>
            <a:spLocks noGrp="1"/>
          </p:cNvSpPr>
          <p:nvPr>
            <p:ph type="body" sz="quarter" idx="19" hasCustomPrompt="1"/>
          </p:nvPr>
        </p:nvSpPr>
        <p:spPr>
          <a:xfrm>
            <a:off x="7578811" y="3429000"/>
            <a:ext cx="1894703" cy="492527"/>
          </a:xfrm>
          <a:blipFill>
            <a:blip r:embed="rId2" cstate="screen">
              <a:extLst>
                <a:ext uri="{28A0092B-C50C-407E-A947-70E740481C1C}">
                  <a14:useLocalDpi xmlns:a14="http://schemas.microsoft.com/office/drawing/2010/main"/>
                </a:ext>
              </a:extLst>
            </a:blip>
            <a:stretch>
              <a:fillRect/>
            </a:stretch>
          </a:blipFill>
        </p:spPr>
        <p:txBody>
          <a:bodyPr/>
          <a:lstStyle>
            <a:lvl1pPr>
              <a:defRPr/>
            </a:lvl1pPr>
          </a:lstStyle>
          <a:p>
            <a:pPr lvl="0"/>
            <a:r>
              <a:rPr lang="en-US"/>
              <a:t> </a:t>
            </a:r>
            <a:endParaRPr lang="en-GB"/>
          </a:p>
        </p:txBody>
      </p:sp>
    </p:spTree>
    <p:extLst>
      <p:ext uri="{BB962C8B-B14F-4D97-AF65-F5344CB8AC3E}">
        <p14:creationId xmlns:p14="http://schemas.microsoft.com/office/powerpoint/2010/main" val="21409663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ext with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9D7BB9F3-DD31-40BB-94A2-173EEE3D04D7}"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484631" y="1561556"/>
            <a:ext cx="3619500" cy="678724"/>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484631" y="2312308"/>
            <a:ext cx="3619500" cy="3999592"/>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4">
            <a:extLst>
              <a:ext uri="{FF2B5EF4-FFF2-40B4-BE49-F238E27FC236}">
                <a16:creationId xmlns:a16="http://schemas.microsoft.com/office/drawing/2014/main" id="{2766AB0C-669F-4D67-9304-03ED572C09D3}"/>
              </a:ext>
            </a:extLst>
          </p:cNvPr>
          <p:cNvSpPr>
            <a:spLocks noGrp="1"/>
          </p:cNvSpPr>
          <p:nvPr>
            <p:ph type="body" sz="quarter" idx="17" hasCustomPrompt="1"/>
          </p:nvPr>
        </p:nvSpPr>
        <p:spPr>
          <a:xfrm>
            <a:off x="4293220" y="1561556"/>
            <a:ext cx="7365380" cy="4750344"/>
          </a:xfrm>
        </p:spPr>
        <p:txBody>
          <a:bodyPr numCol="2" spcCol="288000"/>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B71B136-0821-40F5-90BD-2777B640348B}"/>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74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C5381F69-796D-4436-A598-CFA6638B9F6A}"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cxnSp>
        <p:nvCxnSpPr>
          <p:cNvPr id="6" name="Straight Connector 5">
            <a:extLst>
              <a:ext uri="{FF2B5EF4-FFF2-40B4-BE49-F238E27FC236}">
                <a16:creationId xmlns:a16="http://schemas.microsoft.com/office/drawing/2014/main" id="{3937B761-8838-4539-862C-533B07F99150}"/>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C60C454C-5D69-45D7-9B6D-7C79A709326D}"/>
              </a:ext>
            </a:extLst>
          </p:cNvPr>
          <p:cNvSpPr>
            <a:spLocks noGrp="1" noChangeAspect="1"/>
          </p:cNvSpPr>
          <p:nvPr>
            <p:ph sz="quarter" idx="17" hasCustomPrompt="1"/>
          </p:nvPr>
        </p:nvSpPr>
        <p:spPr>
          <a:xfrm>
            <a:off x="508695" y="1551132"/>
            <a:ext cx="11149905" cy="4754644"/>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6706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6769E6FC-3762-4BB3-816C-2153FB4ED980}"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8" name="Content Placeholder 7">
            <a:extLst>
              <a:ext uri="{FF2B5EF4-FFF2-40B4-BE49-F238E27FC236}">
                <a16:creationId xmlns:a16="http://schemas.microsoft.com/office/drawing/2014/main" id="{EE8EB42A-0A79-47D5-83FD-AC0F018A0CFE}"/>
              </a:ext>
            </a:extLst>
          </p:cNvPr>
          <p:cNvSpPr>
            <a:spLocks noGrp="1" noChangeAspect="1"/>
          </p:cNvSpPr>
          <p:nvPr>
            <p:ph sz="quarter" idx="17" hasCustomPrompt="1"/>
          </p:nvPr>
        </p:nvSpPr>
        <p:spPr>
          <a:xfrm>
            <a:off x="508695" y="1972530"/>
            <a:ext cx="11149905" cy="4333245"/>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E1F78147-8311-4499-B134-F01B0E964A54}"/>
              </a:ext>
            </a:extLst>
          </p:cNvPr>
          <p:cNvSpPr>
            <a:spLocks noGrp="1"/>
          </p:cNvSpPr>
          <p:nvPr>
            <p:ph type="body" sz="quarter" idx="14" hasCustomPrompt="1"/>
          </p:nvPr>
        </p:nvSpPr>
        <p:spPr>
          <a:xfrm>
            <a:off x="508694" y="1537492"/>
            <a:ext cx="11173969" cy="435039"/>
          </a:xfrm>
        </p:spPr>
        <p:txBody>
          <a:bodyPr/>
          <a:lstStyle>
            <a:lvl1pPr>
              <a:defRPr sz="18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cxnSp>
        <p:nvCxnSpPr>
          <p:cNvPr id="12" name="Straight Connector 11">
            <a:extLst>
              <a:ext uri="{FF2B5EF4-FFF2-40B4-BE49-F238E27FC236}">
                <a16:creationId xmlns:a16="http://schemas.microsoft.com/office/drawing/2014/main" id="{060EA46B-B872-44CE-9540-697A319BF7DF}"/>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02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644927-CE96-428B-8DE3-87ACD0B0C2D1}"/>
              </a:ext>
            </a:extLst>
          </p:cNvPr>
          <p:cNvSpPr/>
          <p:nvPr userDrawn="1"/>
        </p:nvSpPr>
        <p:spPr>
          <a:xfrm>
            <a:off x="10574215" y="6369218"/>
            <a:ext cx="1617785" cy="488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3E4CC02-0642-400E-A89B-9E9E79F4DBD3}"/>
              </a:ext>
            </a:extLst>
          </p:cNvPr>
          <p:cNvSpPr/>
          <p:nvPr userDrawn="1"/>
        </p:nvSpPr>
        <p:spPr>
          <a:xfrm>
            <a:off x="1204080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BEC3BA9B-9675-4062-893B-34CFAC86B03E}"/>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40822" b="41608"/>
          <a:stretch/>
        </p:blipFill>
        <p:spPr>
          <a:xfrm>
            <a:off x="3483144" y="1886012"/>
            <a:ext cx="5378116" cy="944965"/>
          </a:xfrm>
          <a:prstGeom prst="rect">
            <a:avLst/>
          </a:prstGeom>
        </p:spPr>
      </p:pic>
      <p:sp>
        <p:nvSpPr>
          <p:cNvPr id="6" name="TextBox 5">
            <a:extLst>
              <a:ext uri="{FF2B5EF4-FFF2-40B4-BE49-F238E27FC236}">
                <a16:creationId xmlns:a16="http://schemas.microsoft.com/office/drawing/2014/main" id="{99DEDF68-AABF-43C5-929E-03314400BA90}"/>
              </a:ext>
            </a:extLst>
          </p:cNvPr>
          <p:cNvSpPr txBox="1"/>
          <p:nvPr userDrawn="1"/>
        </p:nvSpPr>
        <p:spPr>
          <a:xfrm>
            <a:off x="3922681" y="3435016"/>
            <a:ext cx="4390753" cy="677108"/>
          </a:xfrm>
          <a:prstGeom prst="rect">
            <a:avLst/>
          </a:prstGeom>
          <a:noFill/>
        </p:spPr>
        <p:txBody>
          <a:bodyPr wrap="none" rtlCol="0">
            <a:spAutoFit/>
          </a:bodyPr>
          <a:lstStyle/>
          <a:p>
            <a:pPr algn="ctr"/>
            <a:r>
              <a:rPr lang="en-GB" sz="3700">
                <a:latin typeface="+mj-lt"/>
              </a:rPr>
              <a:t>edwardsvacuum.com</a:t>
            </a:r>
          </a:p>
        </p:txBody>
      </p:sp>
      <p:sp>
        <p:nvSpPr>
          <p:cNvPr id="7" name="TextBox 6">
            <a:extLst>
              <a:ext uri="{FF2B5EF4-FFF2-40B4-BE49-F238E27FC236}">
                <a16:creationId xmlns:a16="http://schemas.microsoft.com/office/drawing/2014/main" id="{F002D9D2-45A4-4A0D-88F8-1AD5424150F3}"/>
              </a:ext>
            </a:extLst>
          </p:cNvPr>
          <p:cNvSpPr txBox="1"/>
          <p:nvPr userDrawn="1"/>
        </p:nvSpPr>
        <p:spPr>
          <a:xfrm>
            <a:off x="4277283" y="5916788"/>
            <a:ext cx="3729675" cy="384721"/>
          </a:xfrm>
          <a:prstGeom prst="rect">
            <a:avLst/>
          </a:prstGeom>
          <a:noFill/>
        </p:spPr>
        <p:txBody>
          <a:bodyPr wrap="none" rtlCol="0">
            <a:spAutoFit/>
          </a:bodyPr>
          <a:lstStyle/>
          <a:p>
            <a:pPr algn="ctr"/>
            <a:r>
              <a:rPr lang="en-GB" sz="1900">
                <a:latin typeface="+mj-lt"/>
              </a:rPr>
              <a:t>Edwards © 2020. All rights reserved</a:t>
            </a:r>
          </a:p>
        </p:txBody>
      </p:sp>
    </p:spTree>
    <p:extLst>
      <p:ext uri="{BB962C8B-B14F-4D97-AF65-F5344CB8AC3E}">
        <p14:creationId xmlns:p14="http://schemas.microsoft.com/office/powerpoint/2010/main" val="295931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ving End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85B0F65-0C5A-4E90-AC46-6D13C136065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644927-CE96-428B-8DE3-87ACD0B0C2D1}"/>
              </a:ext>
            </a:extLst>
          </p:cNvPr>
          <p:cNvSpPr/>
          <p:nvPr userDrawn="1"/>
        </p:nvSpPr>
        <p:spPr>
          <a:xfrm>
            <a:off x="10574215" y="6369218"/>
            <a:ext cx="1617785" cy="488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3E4CC02-0642-400E-A89B-9E9E79F4DBD3}"/>
              </a:ext>
            </a:extLst>
          </p:cNvPr>
          <p:cNvSpPr/>
          <p:nvPr userDrawn="1"/>
        </p:nvSpPr>
        <p:spPr>
          <a:xfrm>
            <a:off x="1204080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B10373D-E51D-41A4-9D63-FABB169BF040}"/>
              </a:ext>
            </a:extLst>
          </p:cNvPr>
          <p:cNvSpPr/>
          <p:nvPr userDrawn="1"/>
        </p:nvSpPr>
        <p:spPr>
          <a:xfrm>
            <a:off x="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00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fidentiality Agre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6769E6FC-3762-4BB3-816C-2153FB4ED980}"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8" name="TextBox 7">
            <a:extLst>
              <a:ext uri="{FF2B5EF4-FFF2-40B4-BE49-F238E27FC236}">
                <a16:creationId xmlns:a16="http://schemas.microsoft.com/office/drawing/2014/main" id="{21BFEB3A-D7F8-4CCC-AAF7-F609E6C91F48}"/>
              </a:ext>
            </a:extLst>
          </p:cNvPr>
          <p:cNvSpPr txBox="1"/>
          <p:nvPr userDrawn="1"/>
        </p:nvSpPr>
        <p:spPr bwMode="gray">
          <a:xfrm>
            <a:off x="4567343" y="1728718"/>
            <a:ext cx="6694486" cy="4427879"/>
          </a:xfrm>
          <a:prstGeom prst="rect">
            <a:avLst/>
          </a:prstGeom>
          <a:noFill/>
        </p:spPr>
        <p:txBody>
          <a:bodyPr wrap="square" rtlCol="0">
            <a:spAutoFit/>
          </a:bodyPr>
          <a:lstStyle/>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This presentation has been prepared exclusively for the benefit and use of Edwards and is confidential in all respects.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This presentation does not carry any right of publication or disclosure,</a:t>
            </a:r>
            <a:r>
              <a:rPr lang="en-GB" sz="1600" baseline="0">
                <a:solidFill>
                  <a:srgbClr val="6E6E78"/>
                </a:solidFill>
                <a:latin typeface="Calibri" panose="020F0502020204030204" pitchFamily="34" charset="0"/>
                <a:cs typeface="Calibri" panose="020F0502020204030204" pitchFamily="34" charset="0"/>
              </a:rPr>
              <a:t> </a:t>
            </a:r>
            <a:r>
              <a:rPr lang="en-GB" sz="1600">
                <a:solidFill>
                  <a:srgbClr val="6E6E78"/>
                </a:solidFill>
                <a:latin typeface="Calibri" panose="020F0502020204030204" pitchFamily="34" charset="0"/>
                <a:cs typeface="Calibri" panose="020F0502020204030204" pitchFamily="34" charset="0"/>
              </a:rPr>
              <a:t>in whole or in part, to any other party.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This presentation is the property of Edwards.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Neither this presentation nor any of its contents may be used for any purpose without the prior written consent of Edwards.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This presentation includes certain statements, estimates, targets and projections as to anticipated future business performance. Such statements may reflect significant assumptions and subjective judgements by Edwards which may or may not prove to be correct.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Edwards makes no representations as to the accuracy, completeness or fairness of this presentation and so far as is permitted by law, no responsibility or liability whatsoever is accepted by Edwards for the accuracy or sufficiency thereof or for any errors, omissions, or misstatements relating there to.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a:solidFill>
                  <a:srgbClr val="6E6E78"/>
                </a:solidFill>
                <a:latin typeface="Calibri" panose="020F0502020204030204" pitchFamily="34" charset="0"/>
                <a:cs typeface="Calibri" panose="020F0502020204030204" pitchFamily="34" charset="0"/>
              </a:rPr>
              <a:t>The content of this presentation is confidential and should not be distributed.</a:t>
            </a:r>
          </a:p>
          <a:p>
            <a:pPr>
              <a:lnSpc>
                <a:spcPct val="95000"/>
              </a:lnSpc>
              <a:spcBef>
                <a:spcPts val="400"/>
              </a:spcBef>
            </a:pPr>
            <a:endParaRPr lang="en-GB" sz="160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2EFAC31-7B69-4D43-BA56-076BA07000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6913" t="53661" r="30976" b="26886"/>
          <a:stretch/>
        </p:blipFill>
        <p:spPr>
          <a:xfrm>
            <a:off x="2720715" y="1803670"/>
            <a:ext cx="1649126" cy="1490075"/>
          </a:xfrm>
          <a:prstGeom prst="rect">
            <a:avLst/>
          </a:prstGeom>
        </p:spPr>
      </p:pic>
      <p:sp>
        <p:nvSpPr>
          <p:cNvPr id="10" name="Title 1">
            <a:extLst>
              <a:ext uri="{FF2B5EF4-FFF2-40B4-BE49-F238E27FC236}">
                <a16:creationId xmlns:a16="http://schemas.microsoft.com/office/drawing/2014/main" id="{7FCE10C2-8051-428D-870C-8BE0132F62EE}"/>
              </a:ext>
            </a:extLst>
          </p:cNvPr>
          <p:cNvSpPr txBox="1">
            <a:spLocks/>
          </p:cNvSpPr>
          <p:nvPr userDrawn="1"/>
        </p:nvSpPr>
        <p:spPr>
          <a:xfrm>
            <a:off x="508695" y="444568"/>
            <a:ext cx="11173969" cy="4350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200" kern="1200" cap="all" baseline="0">
                <a:solidFill>
                  <a:schemeClr val="tx2"/>
                </a:solidFill>
                <a:latin typeface="+mj-lt"/>
                <a:ea typeface="+mj-ea"/>
                <a:cs typeface="+mj-cs"/>
              </a:defRPr>
            </a:lvl1pPr>
          </a:lstStyle>
          <a:p>
            <a:r>
              <a:rPr lang="en-GB" sz="2400" cap="none"/>
              <a:t>Confidentiality agreement</a:t>
            </a:r>
          </a:p>
        </p:txBody>
      </p:sp>
      <p:cxnSp>
        <p:nvCxnSpPr>
          <p:cNvPr id="2" name="Straight Connector 1">
            <a:extLst>
              <a:ext uri="{FF2B5EF4-FFF2-40B4-BE49-F238E27FC236}">
                <a16:creationId xmlns:a16="http://schemas.microsoft.com/office/drawing/2014/main" id="{005712B4-8BF8-4BCC-8134-F29CBF30FF89}"/>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51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41908047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00 years">
    <p:bg>
      <p:bgRef idx="1001">
        <a:schemeClr val="bg2"/>
      </p:bgRef>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998B331-3E31-4D09-A95F-E518EDEFF320}"/>
              </a:ext>
            </a:extLst>
          </p:cNvPr>
          <p:cNvSpPr>
            <a:spLocks noGrp="1"/>
          </p:cNvSpPr>
          <p:nvPr>
            <p:ph type="body" sz="quarter" idx="17" hasCustomPrompt="1"/>
          </p:nvPr>
        </p:nvSpPr>
        <p:spPr>
          <a:xfrm>
            <a:off x="7578811" y="2"/>
            <a:ext cx="4613189" cy="3428998"/>
          </a:xfrm>
          <a:gradFill flip="none" rotWithShape="1">
            <a:gsLst>
              <a:gs pos="100000">
                <a:srgbClr val="D22734"/>
              </a:gs>
              <a:gs pos="0">
                <a:srgbClr val="870A20"/>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lvl1pPr>
              <a:defRPr lang="en-GB" dirty="0">
                <a:solidFill>
                  <a:schemeClr val="lt1"/>
                </a:solidFill>
              </a:defRPr>
            </a:lvl1pPr>
          </a:lstStyle>
          <a:p>
            <a:pPr lvl="0" algn="ctr" fontAlgn="auto">
              <a:lnSpc>
                <a:spcPct val="95000"/>
              </a:lnSpc>
              <a:spcBef>
                <a:spcPts val="400"/>
              </a:spcBef>
              <a:spcAft>
                <a:spcPts val="0"/>
              </a:spcAft>
            </a:pPr>
            <a:r>
              <a:rPr lang="en-GB"/>
              <a:t> </a:t>
            </a:r>
          </a:p>
        </p:txBody>
      </p:sp>
      <p:sp>
        <p:nvSpPr>
          <p:cNvPr id="2" name="Title 1">
            <a:extLst>
              <a:ext uri="{FF2B5EF4-FFF2-40B4-BE49-F238E27FC236}">
                <a16:creationId xmlns:a16="http://schemas.microsoft.com/office/drawing/2014/main" id="{8FF581E0-C79D-4146-827E-32B640867A2F}"/>
              </a:ext>
            </a:extLst>
          </p:cNvPr>
          <p:cNvSpPr>
            <a:spLocks noGrp="1"/>
          </p:cNvSpPr>
          <p:nvPr>
            <p:ph type="title" hasCustomPrompt="1"/>
          </p:nvPr>
        </p:nvSpPr>
        <p:spPr>
          <a:xfrm>
            <a:off x="7776520" y="1392871"/>
            <a:ext cx="3970638" cy="435039"/>
          </a:xfrm>
        </p:spPr>
        <p:txBody>
          <a:bodyPr anchor="b"/>
          <a:lstStyle>
            <a:lvl1pPr>
              <a:defRPr sz="2200" cap="all" baseline="0"/>
            </a:lvl1pPr>
          </a:lstStyle>
          <a:p>
            <a:r>
              <a:rPr lang="en-US"/>
              <a:t>Enter title here</a:t>
            </a:r>
            <a:endParaRPr lang="en-GB"/>
          </a:p>
        </p:txBody>
      </p:sp>
      <p:sp>
        <p:nvSpPr>
          <p:cNvPr id="10" name="Text Placeholder 9">
            <a:extLst>
              <a:ext uri="{FF2B5EF4-FFF2-40B4-BE49-F238E27FC236}">
                <a16:creationId xmlns:a16="http://schemas.microsoft.com/office/drawing/2014/main" id="{BBAA7741-F117-4EC8-AEEC-407A290506CC}"/>
              </a:ext>
            </a:extLst>
          </p:cNvPr>
          <p:cNvSpPr>
            <a:spLocks noGrp="1"/>
          </p:cNvSpPr>
          <p:nvPr>
            <p:ph type="body" sz="quarter" idx="13" hasCustomPrompt="1"/>
          </p:nvPr>
        </p:nvSpPr>
        <p:spPr>
          <a:xfrm>
            <a:off x="7776520" y="2036729"/>
            <a:ext cx="3970638" cy="740794"/>
          </a:xfrm>
        </p:spPr>
        <p:txBody>
          <a:bodyPr/>
          <a:lstStyle>
            <a:lvl1pPr>
              <a:defRPr sz="1400">
                <a:latin typeface="Calibri Light" panose="020F0302020204030204" pitchFamily="34" charset="0"/>
                <a:cs typeface="Calibri Light" panose="020F0302020204030204" pitchFamily="34" charset="0"/>
              </a:defRPr>
            </a:lvl1pPr>
          </a:lstStyle>
          <a:p>
            <a:pPr lvl="0"/>
            <a:r>
              <a:rPr lang="en-US"/>
              <a:t>Supplementary information goes here, </a:t>
            </a:r>
            <a:r>
              <a:rPr lang="en-US" err="1"/>
              <a:t>eg</a:t>
            </a:r>
            <a:r>
              <a:rPr lang="en-US"/>
              <a:t>; Author</a:t>
            </a:r>
            <a:br>
              <a:rPr lang="en-US"/>
            </a:br>
            <a:r>
              <a:rPr lang="en-US"/>
              <a:t>Date | Version</a:t>
            </a:r>
          </a:p>
        </p:txBody>
      </p:sp>
      <p:sp>
        <p:nvSpPr>
          <p:cNvPr id="5" name="Text Placeholder 4">
            <a:extLst>
              <a:ext uri="{FF2B5EF4-FFF2-40B4-BE49-F238E27FC236}">
                <a16:creationId xmlns:a16="http://schemas.microsoft.com/office/drawing/2014/main" id="{FDDADCA7-3B3C-466E-8B65-AAA1222A51AF}"/>
              </a:ext>
            </a:extLst>
          </p:cNvPr>
          <p:cNvSpPr>
            <a:spLocks noGrp="1"/>
          </p:cNvSpPr>
          <p:nvPr>
            <p:ph type="body" sz="quarter" idx="20" hasCustomPrompt="1"/>
          </p:nvPr>
        </p:nvSpPr>
        <p:spPr>
          <a:xfrm>
            <a:off x="1" y="-1"/>
            <a:ext cx="7578810" cy="3428997"/>
          </a:xfrm>
          <a:solidFill>
            <a:schemeClr val="tx2">
              <a:alpha val="60000"/>
            </a:schemeClr>
          </a:solidFill>
        </p:spPr>
        <p:txBody>
          <a:bodyPr/>
          <a:lstStyle>
            <a:lvl1pPr>
              <a:defRPr/>
            </a:lvl1pPr>
          </a:lstStyle>
          <a:p>
            <a:pPr lvl="0"/>
            <a:r>
              <a:rPr lang="en-US"/>
              <a:t> </a:t>
            </a:r>
            <a:endParaRPr lang="en-GB"/>
          </a:p>
        </p:txBody>
      </p:sp>
      <p:sp>
        <p:nvSpPr>
          <p:cNvPr id="9" name="Text Placeholder 8">
            <a:extLst>
              <a:ext uri="{FF2B5EF4-FFF2-40B4-BE49-F238E27FC236}">
                <a16:creationId xmlns:a16="http://schemas.microsoft.com/office/drawing/2014/main" id="{246A373A-59A0-4FB8-A7A1-2EB79ACEE1CF}"/>
              </a:ext>
            </a:extLst>
          </p:cNvPr>
          <p:cNvSpPr>
            <a:spLocks noGrp="1"/>
          </p:cNvSpPr>
          <p:nvPr>
            <p:ph type="body" sz="quarter" idx="21" hasCustomPrompt="1"/>
          </p:nvPr>
        </p:nvSpPr>
        <p:spPr>
          <a:xfrm>
            <a:off x="7578811" y="3428996"/>
            <a:ext cx="4613189" cy="3428998"/>
          </a:xfrm>
          <a:blipFill>
            <a:blip r:embed="rId2" cstate="screen">
              <a:extLst>
                <a:ext uri="{28A0092B-C50C-407E-A947-70E740481C1C}">
                  <a14:useLocalDpi xmlns:a14="http://schemas.microsoft.com/office/drawing/2010/main"/>
                </a:ext>
              </a:extLst>
            </a:blip>
            <a:stretch>
              <a:fillRect/>
            </a:stretch>
          </a:blipFill>
        </p:spPr>
        <p:txBody>
          <a:bodyPr/>
          <a:lstStyle>
            <a:lvl1pPr>
              <a:defRPr/>
            </a:lvl1pPr>
          </a:lstStyle>
          <a:p>
            <a:pPr lvl="0"/>
            <a:r>
              <a:rPr lang="en-US"/>
              <a:t> </a:t>
            </a:r>
            <a:endParaRPr lang="en-GB"/>
          </a:p>
        </p:txBody>
      </p:sp>
      <p:sp>
        <p:nvSpPr>
          <p:cNvPr id="27" name="Text Placeholder 26">
            <a:extLst>
              <a:ext uri="{FF2B5EF4-FFF2-40B4-BE49-F238E27FC236}">
                <a16:creationId xmlns:a16="http://schemas.microsoft.com/office/drawing/2014/main" id="{FBAD62BE-3212-4A8D-8328-25BEBAFED7C9}"/>
              </a:ext>
            </a:extLst>
          </p:cNvPr>
          <p:cNvSpPr>
            <a:spLocks noGrp="1"/>
          </p:cNvSpPr>
          <p:nvPr>
            <p:ph type="body" sz="quarter" idx="19" hasCustomPrompt="1"/>
          </p:nvPr>
        </p:nvSpPr>
        <p:spPr>
          <a:xfrm>
            <a:off x="7578811" y="3429000"/>
            <a:ext cx="1894703" cy="492527"/>
          </a:xfrm>
          <a:blipFill>
            <a:blip r:embed="rId3" cstate="screen">
              <a:extLst>
                <a:ext uri="{28A0092B-C50C-407E-A947-70E740481C1C}">
                  <a14:useLocalDpi xmlns:a14="http://schemas.microsoft.com/office/drawing/2010/main"/>
                </a:ext>
              </a:extLst>
            </a:blip>
            <a:stretch>
              <a:fillRect/>
            </a:stretch>
          </a:blipFill>
        </p:spPr>
        <p:txBody>
          <a:bodyPr/>
          <a:lstStyle>
            <a:lvl1pPr>
              <a:defRPr/>
            </a:lvl1pPr>
          </a:lstStyle>
          <a:p>
            <a:pPr lvl="0"/>
            <a:r>
              <a:rPr lang="en-US"/>
              <a:t> </a:t>
            </a:r>
            <a:endParaRPr lang="en-GB"/>
          </a:p>
        </p:txBody>
      </p:sp>
      <p:sp>
        <p:nvSpPr>
          <p:cNvPr id="12" name="Picture Placeholder 11">
            <a:extLst>
              <a:ext uri="{FF2B5EF4-FFF2-40B4-BE49-F238E27FC236}">
                <a16:creationId xmlns:a16="http://schemas.microsoft.com/office/drawing/2014/main" id="{B5E17948-A30E-4988-927E-468236A1B26C}"/>
              </a:ext>
            </a:extLst>
          </p:cNvPr>
          <p:cNvSpPr>
            <a:spLocks noGrp="1"/>
          </p:cNvSpPr>
          <p:nvPr>
            <p:ph type="pic" sz="quarter" idx="14" hasCustomPrompt="1"/>
          </p:nvPr>
        </p:nvSpPr>
        <p:spPr>
          <a:xfrm>
            <a:off x="0" y="0"/>
            <a:ext cx="12192000" cy="6858000"/>
          </a:xfrm>
        </p:spPr>
        <p:txBody>
          <a:bodyPr/>
          <a:lstStyle>
            <a:lvl1pPr algn="ctr">
              <a:defRPr sz="1200"/>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insert an image</a:t>
            </a:r>
            <a:br>
              <a:rPr lang="en-GB"/>
            </a:br>
            <a:r>
              <a:rPr lang="en-GB"/>
              <a:t>Then right click &gt; send to back</a:t>
            </a:r>
            <a:br>
              <a:rPr lang="en-GB"/>
            </a:br>
            <a:br>
              <a:rPr lang="en-GB"/>
            </a:br>
            <a:r>
              <a:rPr lang="en-GB"/>
              <a:t>Refer to the brand book for guidance on</a:t>
            </a:r>
            <a:br>
              <a:rPr lang="en-GB"/>
            </a:br>
            <a:r>
              <a:rPr lang="en-GB"/>
              <a:t>choosing imagery for your presentation</a:t>
            </a:r>
            <a:br>
              <a:rPr lang="en-GB"/>
            </a:br>
            <a:endParaRPr lang="en-GB" sz="1050" b="1">
              <a:solidFill>
                <a:schemeClr val="bg2"/>
              </a:solidFill>
              <a:latin typeface="+mj-lt"/>
            </a:endParaRPr>
          </a:p>
        </p:txBody>
      </p:sp>
    </p:spTree>
    <p:extLst>
      <p:ext uri="{BB962C8B-B14F-4D97-AF65-F5344CB8AC3E}">
        <p14:creationId xmlns:p14="http://schemas.microsoft.com/office/powerpoint/2010/main" val="399487214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gradFill>
          <a:gsLst>
            <a:gs pos="100000">
              <a:srgbClr val="D22734"/>
            </a:gs>
            <a:gs pos="0">
              <a:srgbClr val="870A20"/>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3083-3A40-4FFF-9861-9E34BE6EBABC}"/>
              </a:ext>
            </a:extLst>
          </p:cNvPr>
          <p:cNvSpPr>
            <a:spLocks noGrp="1"/>
          </p:cNvSpPr>
          <p:nvPr>
            <p:ph type="title" hasCustomPrompt="1"/>
          </p:nvPr>
        </p:nvSpPr>
        <p:spPr>
          <a:xfrm>
            <a:off x="919363" y="2674621"/>
            <a:ext cx="4795637" cy="1291622"/>
          </a:xfrm>
        </p:spPr>
        <p:txBody>
          <a:bodyPr anchor="ctr"/>
          <a:lstStyle>
            <a:lvl1pPr algn="r">
              <a:defRPr sz="3200" cap="all" baseline="0">
                <a:latin typeface="Calibri Light" panose="020F0302020204030204" pitchFamily="34" charset="0"/>
                <a:cs typeface="Calibri Light" panose="020F0302020204030204" pitchFamily="34" charset="0"/>
              </a:defRPr>
            </a:lvl1pPr>
          </a:lstStyle>
          <a:p>
            <a:r>
              <a:rPr lang="en-US"/>
              <a:t>Enter text title here</a:t>
            </a:r>
            <a:endParaRPr lang="en-GB"/>
          </a:p>
        </p:txBody>
      </p:sp>
      <p:cxnSp>
        <p:nvCxnSpPr>
          <p:cNvPr id="7" name="Straight Connector 6">
            <a:extLst>
              <a:ext uri="{FF2B5EF4-FFF2-40B4-BE49-F238E27FC236}">
                <a16:creationId xmlns:a16="http://schemas.microsoft.com/office/drawing/2014/main" id="{11FDD923-F958-4F64-9623-84AA59FAC600}"/>
              </a:ext>
            </a:extLst>
          </p:cNvPr>
          <p:cNvCxnSpPr>
            <a:cxnSpLocks/>
          </p:cNvCxnSpPr>
          <p:nvPr userDrawn="1"/>
        </p:nvCxnSpPr>
        <p:spPr>
          <a:xfrm flipH="1">
            <a:off x="6093986" y="2414953"/>
            <a:ext cx="2014" cy="181095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light&#10;&#10;Description automatically generated">
            <a:extLst>
              <a:ext uri="{FF2B5EF4-FFF2-40B4-BE49-F238E27FC236}">
                <a16:creationId xmlns:a16="http://schemas.microsoft.com/office/drawing/2014/main" id="{4BC5CD7F-3E4C-4A28-BC8B-F275A8886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9618" y="2737928"/>
            <a:ext cx="3845418" cy="997341"/>
          </a:xfrm>
          <a:prstGeom prst="rect">
            <a:avLst/>
          </a:prstGeom>
        </p:spPr>
      </p:pic>
    </p:spTree>
    <p:extLst>
      <p:ext uri="{BB962C8B-B14F-4D97-AF65-F5344CB8AC3E}">
        <p14:creationId xmlns:p14="http://schemas.microsoft.com/office/powerpoint/2010/main" val="23816342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100 years">
    <p:bg>
      <p:bgPr>
        <a:gradFill>
          <a:gsLst>
            <a:gs pos="100000">
              <a:srgbClr val="D22734"/>
            </a:gs>
            <a:gs pos="0">
              <a:srgbClr val="870A20"/>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3083-3A40-4FFF-9861-9E34BE6EBABC}"/>
              </a:ext>
            </a:extLst>
          </p:cNvPr>
          <p:cNvSpPr>
            <a:spLocks noGrp="1"/>
          </p:cNvSpPr>
          <p:nvPr>
            <p:ph type="title" hasCustomPrompt="1"/>
          </p:nvPr>
        </p:nvSpPr>
        <p:spPr>
          <a:xfrm>
            <a:off x="919363" y="2674621"/>
            <a:ext cx="4795637" cy="1291622"/>
          </a:xfrm>
        </p:spPr>
        <p:txBody>
          <a:bodyPr anchor="ctr"/>
          <a:lstStyle>
            <a:lvl1pPr algn="r">
              <a:defRPr sz="3200" cap="all" baseline="0">
                <a:latin typeface="Calibri Light" panose="020F0302020204030204" pitchFamily="34" charset="0"/>
                <a:cs typeface="Calibri Light" panose="020F0302020204030204" pitchFamily="34" charset="0"/>
              </a:defRPr>
            </a:lvl1pPr>
          </a:lstStyle>
          <a:p>
            <a:r>
              <a:rPr lang="en-US"/>
              <a:t>Enter text title here</a:t>
            </a:r>
            <a:endParaRPr lang="en-GB"/>
          </a:p>
        </p:txBody>
      </p:sp>
      <p:pic>
        <p:nvPicPr>
          <p:cNvPr id="6" name="Picture 5" descr="A picture containing drawing&#10;&#10;Description automatically generated">
            <a:extLst>
              <a:ext uri="{FF2B5EF4-FFF2-40B4-BE49-F238E27FC236}">
                <a16:creationId xmlns:a16="http://schemas.microsoft.com/office/drawing/2014/main" id="{DBE29C5B-D4FC-48E2-B177-3C3FB5030EDB}"/>
              </a:ext>
            </a:extLst>
          </p:cNvPr>
          <p:cNvPicPr>
            <a:picLocks noChangeAspect="1"/>
          </p:cNvPicPr>
          <p:nvPr userDrawn="1"/>
        </p:nvPicPr>
        <p:blipFill>
          <a:blip r:embed="rId2"/>
          <a:stretch>
            <a:fillRect/>
          </a:stretch>
        </p:blipFill>
        <p:spPr>
          <a:xfrm>
            <a:off x="6644969" y="2532427"/>
            <a:ext cx="4627668" cy="1399967"/>
          </a:xfrm>
          <a:prstGeom prst="rect">
            <a:avLst/>
          </a:prstGeom>
        </p:spPr>
      </p:pic>
      <p:cxnSp>
        <p:nvCxnSpPr>
          <p:cNvPr id="7" name="Straight Connector 6">
            <a:extLst>
              <a:ext uri="{FF2B5EF4-FFF2-40B4-BE49-F238E27FC236}">
                <a16:creationId xmlns:a16="http://schemas.microsoft.com/office/drawing/2014/main" id="{11FDD923-F958-4F64-9623-84AA59FAC600}"/>
              </a:ext>
            </a:extLst>
          </p:cNvPr>
          <p:cNvCxnSpPr>
            <a:cxnSpLocks/>
          </p:cNvCxnSpPr>
          <p:nvPr userDrawn="1"/>
        </p:nvCxnSpPr>
        <p:spPr>
          <a:xfrm flipH="1">
            <a:off x="6093986" y="2414953"/>
            <a:ext cx="2014" cy="181095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5552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Image">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3DFC0E3-42C5-4489-A54D-6E938061FBEE}"/>
              </a:ext>
            </a:extLst>
          </p:cNvPr>
          <p:cNvSpPr>
            <a:spLocks noGrp="1"/>
          </p:cNvSpPr>
          <p:nvPr>
            <p:ph type="pic" sz="quarter" idx="10" hasCustomPrompt="1"/>
          </p:nvPr>
        </p:nvSpPr>
        <p:spPr>
          <a:xfrm>
            <a:off x="0" y="0"/>
            <a:ext cx="12192000" cy="6858000"/>
          </a:xfrm>
        </p:spPr>
        <p:txBody>
          <a:bodyPr/>
          <a:lstStyle>
            <a:lvl1pPr algn="ctr">
              <a:defRPr/>
            </a:lvl1pPr>
          </a:lstStyle>
          <a:p>
            <a:r>
              <a:rPr lang="en-GB"/>
              <a:t>Click icon to insert image</a:t>
            </a:r>
          </a:p>
        </p:txBody>
      </p:sp>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a:xfrm>
            <a:off x="725442" y="3095414"/>
            <a:ext cx="5092851" cy="1478466"/>
          </a:xfrm>
        </p:spPr>
        <p:txBody>
          <a:bodyPr anchor="b"/>
          <a:lstStyle>
            <a:lvl1pPr>
              <a:defRPr sz="4000"/>
            </a:lvl1pPr>
          </a:lstStyle>
          <a:p>
            <a:r>
              <a:rPr lang="en-US"/>
              <a:t>Enter title here</a:t>
            </a:r>
            <a:endParaRPr lang="en-GB"/>
          </a:p>
        </p:txBody>
      </p:sp>
      <p:sp>
        <p:nvSpPr>
          <p:cNvPr id="11" name="Text Placeholder 10">
            <a:extLst>
              <a:ext uri="{FF2B5EF4-FFF2-40B4-BE49-F238E27FC236}">
                <a16:creationId xmlns:a16="http://schemas.microsoft.com/office/drawing/2014/main" id="{E3D1C45C-5187-4F3F-A188-EEC856C88393}"/>
              </a:ext>
            </a:extLst>
          </p:cNvPr>
          <p:cNvSpPr>
            <a:spLocks noGrp="1"/>
          </p:cNvSpPr>
          <p:nvPr>
            <p:ph type="body" sz="quarter" idx="11" hasCustomPrompt="1"/>
          </p:nvPr>
        </p:nvSpPr>
        <p:spPr>
          <a:xfrm>
            <a:off x="0" y="541800"/>
            <a:ext cx="151200" cy="5774400"/>
          </a:xfrm>
          <a:solidFill>
            <a:srgbClr val="C00000"/>
          </a:solidFill>
        </p:spPr>
        <p:txBody>
          <a:bodyPr/>
          <a:lstStyle>
            <a:lvl1pPr>
              <a:defRPr/>
            </a:lvl1pPr>
          </a:lstStyle>
          <a:p>
            <a:pPr lvl="0"/>
            <a:r>
              <a:rPr lang="en-US"/>
              <a:t> </a:t>
            </a:r>
            <a:endParaRPr lang="en-GB"/>
          </a:p>
        </p:txBody>
      </p:sp>
    </p:spTree>
    <p:extLst>
      <p:ext uri="{BB962C8B-B14F-4D97-AF65-F5344CB8AC3E}">
        <p14:creationId xmlns:p14="http://schemas.microsoft.com/office/powerpoint/2010/main" val="369635674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Left Imag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D81364A5-50C9-4F23-B570-AFFF964AE74F}"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4" y="1424940"/>
            <a:ext cx="7178675" cy="4886960"/>
          </a:xfrm>
        </p:spPr>
        <p:txBody>
          <a:bodyPr/>
          <a:lstStyle>
            <a:lvl1pPr algn="ctr">
              <a:defRPr/>
            </a:lvl1pPr>
          </a:lstStyle>
          <a:p>
            <a:r>
              <a:rPr lang="en-GB"/>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8039100" y="1561556"/>
            <a:ext cx="3619500" cy="678724"/>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8039100" y="2312308"/>
            <a:ext cx="3619500" cy="3999592"/>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4220D665-8D14-4147-8D49-8A1029C3561A}"/>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844630"/>
      </p:ext>
    </p:extLst>
  </p:cSld>
  <p:clrMapOvr>
    <a:masterClrMapping/>
  </p:clrMapOvr>
  <p:extLst>
    <p:ext uri="{DCECCB84-F9BA-43D5-87BE-67443E8EF086}">
      <p15:sldGuideLst xmlns:p15="http://schemas.microsoft.com/office/powerpoint/2012/main">
        <p15:guide id="1" orient="horz" pos="342"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Right Imag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E995AF44-FBC0-4389-8ECF-D2E4FCE7F895}"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10" name="Text Placeholder 12">
            <a:extLst>
              <a:ext uri="{FF2B5EF4-FFF2-40B4-BE49-F238E27FC236}">
                <a16:creationId xmlns:a16="http://schemas.microsoft.com/office/drawing/2014/main" id="{B79BE108-5238-4E11-A0CE-EE513BA0AC49}"/>
              </a:ext>
            </a:extLst>
          </p:cNvPr>
          <p:cNvSpPr>
            <a:spLocks noGrp="1"/>
          </p:cNvSpPr>
          <p:nvPr>
            <p:ph type="body" sz="quarter" idx="14" hasCustomPrompt="1"/>
          </p:nvPr>
        </p:nvSpPr>
        <p:spPr>
          <a:xfrm>
            <a:off x="484631" y="1561556"/>
            <a:ext cx="3619500" cy="678724"/>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sp>
        <p:nvSpPr>
          <p:cNvPr id="11" name="Text Placeholder 14">
            <a:extLst>
              <a:ext uri="{FF2B5EF4-FFF2-40B4-BE49-F238E27FC236}">
                <a16:creationId xmlns:a16="http://schemas.microsoft.com/office/drawing/2014/main" id="{7661FF86-C111-48BC-BC37-90053D1AF6E7}"/>
              </a:ext>
            </a:extLst>
          </p:cNvPr>
          <p:cNvSpPr>
            <a:spLocks noGrp="1"/>
          </p:cNvSpPr>
          <p:nvPr>
            <p:ph type="body" sz="quarter" idx="15" hasCustomPrompt="1"/>
          </p:nvPr>
        </p:nvSpPr>
        <p:spPr>
          <a:xfrm>
            <a:off x="484631" y="2312308"/>
            <a:ext cx="3619500" cy="3999592"/>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7">
            <a:extLst>
              <a:ext uri="{FF2B5EF4-FFF2-40B4-BE49-F238E27FC236}">
                <a16:creationId xmlns:a16="http://schemas.microsoft.com/office/drawing/2014/main" id="{BA4CD875-2A95-4179-9CFA-7D71A53E2429}"/>
              </a:ext>
            </a:extLst>
          </p:cNvPr>
          <p:cNvSpPr>
            <a:spLocks noGrp="1"/>
          </p:cNvSpPr>
          <p:nvPr>
            <p:ph type="pic" sz="quarter" idx="13" hasCustomPrompt="1"/>
          </p:nvPr>
        </p:nvSpPr>
        <p:spPr>
          <a:xfrm>
            <a:off x="4372709" y="1424940"/>
            <a:ext cx="7819292" cy="4886960"/>
          </a:xfrm>
        </p:spPr>
        <p:txBody>
          <a:bodyPr/>
          <a:lstStyle>
            <a:lvl1pPr algn="ctr">
              <a:defRPr/>
            </a:lvl1pPr>
          </a:lstStyle>
          <a:p>
            <a:r>
              <a:rPr lang="en-GB"/>
              <a:t>Click icon to insert an image</a:t>
            </a:r>
          </a:p>
        </p:txBody>
      </p:sp>
      <p:cxnSp>
        <p:nvCxnSpPr>
          <p:cNvPr id="6" name="Straight Connector 5">
            <a:extLst>
              <a:ext uri="{FF2B5EF4-FFF2-40B4-BE49-F238E27FC236}">
                <a16:creationId xmlns:a16="http://schemas.microsoft.com/office/drawing/2014/main" id="{6EB26E47-43C0-4A9F-91DC-9491087AF9F8}"/>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28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with 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52C3CF06-C3BD-4573-8362-81D5026AF85B}"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5" y="1424940"/>
            <a:ext cx="3409006" cy="4886960"/>
          </a:xfrm>
        </p:spPr>
        <p:txBody>
          <a:bodyPr/>
          <a:lstStyle>
            <a:lvl1pPr algn="ctr">
              <a:defRPr/>
            </a:lvl1pPr>
          </a:lstStyle>
          <a:p>
            <a:r>
              <a:rPr lang="en-GB"/>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4293220" y="1561556"/>
            <a:ext cx="7365380"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4293220" y="1955696"/>
            <a:ext cx="7365380" cy="4356203"/>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CC0000DE-689E-477D-B1F8-5124B88BABFA}"/>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Image with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E3606F9E-9A9E-4C8C-BDCA-2C1A5097B66D}" type="datetime1">
              <a:rPr lang="en-GB" smtClean="0"/>
              <a:t>24/10/2023</a:t>
            </a:fld>
            <a:endParaRPr lang="en-GB"/>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5" y="1424940"/>
            <a:ext cx="3409006" cy="4886960"/>
          </a:xfrm>
        </p:spPr>
        <p:txBody>
          <a:bodyPr/>
          <a:lstStyle>
            <a:lvl1pPr algn="ctr">
              <a:defRPr/>
            </a:lvl1pPr>
          </a:lstStyle>
          <a:p>
            <a:r>
              <a:rPr lang="en-GB"/>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4293220" y="1561556"/>
            <a:ext cx="7365380"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a:t>Enter subtitle here</a:t>
            </a:r>
            <a:endParaRPr lang="en-GB"/>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4293220" y="1955696"/>
            <a:ext cx="7365380" cy="4356203"/>
          </a:xfrm>
        </p:spPr>
        <p:txBody>
          <a:bodyPr numCol="2" spcCol="288000"/>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D5F16C34-3E65-456C-8530-ABB11D96FAAE}"/>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D0DE7A43-E7D4-410D-87FB-8160D8BC1EE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724E6EA7-FFDF-4609-8FAE-E1464CBE79EC}"/>
              </a:ext>
            </a:extLst>
          </p:cNvPr>
          <p:cNvSpPr>
            <a:spLocks noGrp="1"/>
          </p:cNvSpPr>
          <p:nvPr>
            <p:ph type="title"/>
          </p:nvPr>
        </p:nvSpPr>
        <p:spPr>
          <a:xfrm>
            <a:off x="508695" y="440701"/>
            <a:ext cx="11173969" cy="435039"/>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EEBA96-407B-4B0C-90CC-2ABDDA24F08D}"/>
              </a:ext>
            </a:extLst>
          </p:cNvPr>
          <p:cNvSpPr>
            <a:spLocks noGrp="1"/>
          </p:cNvSpPr>
          <p:nvPr>
            <p:ph type="body" idx="1"/>
          </p:nvPr>
        </p:nvSpPr>
        <p:spPr>
          <a:xfrm>
            <a:off x="484631" y="1253331"/>
            <a:ext cx="11173969"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97447-D40F-4CF0-8ED5-BAB0F3F7CE5D}"/>
              </a:ext>
            </a:extLst>
          </p:cNvPr>
          <p:cNvSpPr>
            <a:spLocks noGrp="1"/>
          </p:cNvSpPr>
          <p:nvPr>
            <p:ph type="dt" sz="half" idx="2"/>
          </p:nvPr>
        </p:nvSpPr>
        <p:spPr>
          <a:xfrm>
            <a:off x="9144000" y="6409949"/>
            <a:ext cx="1403984" cy="365125"/>
          </a:xfrm>
          <a:prstGeom prst="rect">
            <a:avLst/>
          </a:prstGeom>
        </p:spPr>
        <p:txBody>
          <a:bodyPr vert="horz" lIns="91440" tIns="45720" rIns="91440" bIns="45720" rtlCol="0" anchor="ctr"/>
          <a:lstStyle>
            <a:lvl1pPr algn="r">
              <a:lnSpc>
                <a:spcPct val="100000"/>
              </a:lnSpc>
              <a:defRPr sz="1100">
                <a:solidFill>
                  <a:schemeClr val="tx2"/>
                </a:solidFill>
                <a:latin typeface="+mj-lt"/>
              </a:defRPr>
            </a:lvl1pPr>
          </a:lstStyle>
          <a:p>
            <a:fld id="{3BF73BF2-DD83-4559-8430-52F8AA394D12}" type="datetime1">
              <a:rPr lang="en-GB" smtClean="0"/>
              <a:t>24/10/2023</a:t>
            </a:fld>
            <a:endParaRPr lang="en-GB"/>
          </a:p>
        </p:txBody>
      </p:sp>
      <p:sp>
        <p:nvSpPr>
          <p:cNvPr id="5" name="Footer Placeholder 4">
            <a:extLst>
              <a:ext uri="{FF2B5EF4-FFF2-40B4-BE49-F238E27FC236}">
                <a16:creationId xmlns:a16="http://schemas.microsoft.com/office/drawing/2014/main" id="{92AB55C1-99AC-4022-85AD-1595EBB2029D}"/>
              </a:ext>
            </a:extLst>
          </p:cNvPr>
          <p:cNvSpPr>
            <a:spLocks noGrp="1"/>
          </p:cNvSpPr>
          <p:nvPr>
            <p:ph type="ftr" sz="quarter" idx="3"/>
          </p:nvPr>
        </p:nvSpPr>
        <p:spPr>
          <a:xfrm>
            <a:off x="484632" y="6402985"/>
            <a:ext cx="8468868" cy="365125"/>
          </a:xfrm>
          <a:prstGeom prst="rect">
            <a:avLst/>
          </a:prstGeom>
        </p:spPr>
        <p:txBody>
          <a:bodyPr vert="horz" lIns="91440" tIns="45720" rIns="91440" bIns="45720" rtlCol="0" anchor="ctr">
            <a:noAutofit/>
          </a:bodyPr>
          <a:lstStyle>
            <a:lvl1pPr algn="l">
              <a:lnSpc>
                <a:spcPct val="100000"/>
              </a:lnSpc>
              <a:defRPr sz="1100">
                <a:solidFill>
                  <a:schemeClr val="tx2"/>
                </a:solidFill>
                <a:latin typeface="+mj-lt"/>
              </a:defRPr>
            </a:lvl1pPr>
          </a:lstStyle>
          <a:p>
            <a:endParaRPr lang="en-GB"/>
          </a:p>
        </p:txBody>
      </p:sp>
      <p:sp>
        <p:nvSpPr>
          <p:cNvPr id="6" name="Slide Number Placeholder 5">
            <a:extLst>
              <a:ext uri="{FF2B5EF4-FFF2-40B4-BE49-F238E27FC236}">
                <a16:creationId xmlns:a16="http://schemas.microsoft.com/office/drawing/2014/main" id="{B923FB4B-024E-4267-8545-58137EA1ED66}"/>
              </a:ext>
            </a:extLst>
          </p:cNvPr>
          <p:cNvSpPr>
            <a:spLocks noGrp="1"/>
          </p:cNvSpPr>
          <p:nvPr>
            <p:ph type="sldNum" sz="quarter" idx="4"/>
          </p:nvPr>
        </p:nvSpPr>
        <p:spPr>
          <a:xfrm>
            <a:off x="11564146" y="30465"/>
            <a:ext cx="491498" cy="365125"/>
          </a:xfrm>
          <a:prstGeom prst="rect">
            <a:avLst/>
          </a:prstGeom>
        </p:spPr>
        <p:txBody>
          <a:bodyPr vert="horz" lIns="91440" tIns="45720" rIns="91440" bIns="45720" rtlCol="0" anchor="ctr"/>
          <a:lstStyle>
            <a:lvl1pPr algn="r">
              <a:lnSpc>
                <a:spcPct val="100000"/>
              </a:lnSpc>
              <a:defRPr sz="1100">
                <a:solidFill>
                  <a:schemeClr val="tx2"/>
                </a:solidFill>
                <a:latin typeface="+mj-lt"/>
              </a:defRPr>
            </a:lvl1pPr>
          </a:lstStyle>
          <a:p>
            <a:fld id="{A9A89980-3EE8-4686-8740-DD02678D93F4}" type="slidenum">
              <a:rPr lang="en-GB" smtClean="0"/>
              <a:pPr/>
              <a:t>‹#›</a:t>
            </a:fld>
            <a:endParaRPr lang="en-GB"/>
          </a:p>
        </p:txBody>
      </p:sp>
      <p:pic>
        <p:nvPicPr>
          <p:cNvPr id="9" name="Graphic 8">
            <a:extLst>
              <a:ext uri="{FF2B5EF4-FFF2-40B4-BE49-F238E27FC236}">
                <a16:creationId xmlns:a16="http://schemas.microsoft.com/office/drawing/2014/main" id="{2C9C7CDA-81D2-4A05-A5D0-7C6C9537F9A6}"/>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40822" b="41608"/>
          <a:stretch/>
        </p:blipFill>
        <p:spPr>
          <a:xfrm>
            <a:off x="10738484" y="6453512"/>
            <a:ext cx="1263016" cy="221919"/>
          </a:xfrm>
          <a:prstGeom prst="rect">
            <a:avLst/>
          </a:prstGeom>
        </p:spPr>
      </p:pic>
      <p:sp>
        <p:nvSpPr>
          <p:cNvPr id="13" name="Rectangle 12">
            <a:extLst>
              <a:ext uri="{FF2B5EF4-FFF2-40B4-BE49-F238E27FC236}">
                <a16:creationId xmlns:a16="http://schemas.microsoft.com/office/drawing/2014/main" id="{1E6906CA-EADB-4D49-9A79-88D946A12090}"/>
              </a:ext>
            </a:extLst>
          </p:cNvPr>
          <p:cNvSpPr/>
          <p:nvPr userDrawn="1"/>
        </p:nvSpPr>
        <p:spPr>
          <a:xfrm>
            <a:off x="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329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1" r:id="rId5"/>
    <p:sldLayoutId id="2147483653" r:id="rId6"/>
    <p:sldLayoutId id="2147483657" r:id="rId7"/>
    <p:sldLayoutId id="2147483654" r:id="rId8"/>
    <p:sldLayoutId id="2147483656" r:id="rId9"/>
    <p:sldLayoutId id="2147483655" r:id="rId10"/>
    <p:sldLayoutId id="2147483658" r:id="rId11"/>
    <p:sldLayoutId id="2147483663" r:id="rId12"/>
    <p:sldLayoutId id="2147483659" r:id="rId13"/>
    <p:sldLayoutId id="2147483660" r:id="rId14"/>
    <p:sldLayoutId id="2147483662" r:id="rId15"/>
    <p:sldLayoutId id="2147483665" r:id="rId16"/>
  </p:sldLayoutIdLst>
  <p:hf hdr="0" ftr="0" dt="0"/>
  <p:txStyles>
    <p:titleStyle>
      <a:lvl1pPr algn="l" defTabSz="914400" rtl="0" eaLnBrk="1" latinLnBrk="0" hangingPunct="1">
        <a:lnSpc>
          <a:spcPct val="90000"/>
        </a:lnSpc>
        <a:spcBef>
          <a:spcPct val="0"/>
        </a:spcBef>
        <a:buNone/>
        <a:defRPr sz="2400"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100000"/>
        </a:lnSpc>
        <a:spcBef>
          <a:spcPts val="0"/>
        </a:spcBef>
        <a:spcAft>
          <a:spcPts val="600"/>
        </a:spcAft>
        <a:buClr>
          <a:srgbClr val="C00000"/>
        </a:buClr>
        <a:buSzPct val="75000"/>
        <a:buFont typeface="Wingdings" panose="05000000000000000000" pitchFamily="2" charset="2"/>
        <a:buChar char=""/>
        <a:defRPr sz="1600" kern="1200">
          <a:solidFill>
            <a:schemeClr val="tx2"/>
          </a:solidFill>
          <a:latin typeface="+mn-lt"/>
          <a:ea typeface="+mn-ea"/>
          <a:cs typeface="+mn-cs"/>
        </a:defRPr>
      </a:lvl2pPr>
      <a:lvl3pPr marL="444500" indent="-228600" algn="l" defTabSz="914400" rtl="0" eaLnBrk="1" latinLnBrk="0" hangingPunct="1">
        <a:lnSpc>
          <a:spcPct val="100000"/>
        </a:lnSpc>
        <a:spcBef>
          <a:spcPts val="0"/>
        </a:spcBef>
        <a:spcAft>
          <a:spcPts val="600"/>
        </a:spcAft>
        <a:buClr>
          <a:srgbClr val="485156"/>
        </a:buClr>
        <a:buSzPct val="75000"/>
        <a:buFont typeface="Wingdings" panose="05000000000000000000" pitchFamily="2" charset="2"/>
        <a:buChar char="l"/>
        <a:defRPr sz="1400" kern="1200">
          <a:solidFill>
            <a:schemeClr val="tx2"/>
          </a:solidFill>
          <a:latin typeface="+mn-lt"/>
          <a:ea typeface="+mn-ea"/>
          <a:cs typeface="+mn-cs"/>
        </a:defRPr>
      </a:lvl3pPr>
      <a:lvl4pPr marL="625475" indent="-228600" algn="l" defTabSz="914400" rtl="0" eaLnBrk="1" latinLnBrk="0" hangingPunct="1">
        <a:lnSpc>
          <a:spcPct val="100000"/>
        </a:lnSpc>
        <a:spcBef>
          <a:spcPts val="0"/>
        </a:spcBef>
        <a:spcAft>
          <a:spcPts val="600"/>
        </a:spcAft>
        <a:buClr>
          <a:schemeClr val="accent6"/>
        </a:buClr>
        <a:buSzPct val="75000"/>
        <a:buFont typeface="Wingdings" panose="05000000000000000000" pitchFamily="2" charset="2"/>
        <a:buChar char="l"/>
        <a:defRPr sz="1200" kern="1200">
          <a:solidFill>
            <a:schemeClr val="tx2"/>
          </a:solidFill>
          <a:latin typeface="+mn-lt"/>
          <a:ea typeface="+mn-ea"/>
          <a:cs typeface="+mn-cs"/>
        </a:defRPr>
      </a:lvl4pPr>
      <a:lvl5pPr marL="896938" indent="-228600" algn="l" defTabSz="914400" rtl="0" eaLnBrk="1" latinLnBrk="0" hangingPunct="1">
        <a:lnSpc>
          <a:spcPct val="100000"/>
        </a:lnSpc>
        <a:spcBef>
          <a:spcPts val="0"/>
        </a:spcBef>
        <a:spcAft>
          <a:spcPts val="600"/>
        </a:spcAft>
        <a:buClr>
          <a:schemeClr val="accent6"/>
        </a:buClr>
        <a:buSzPct val="75000"/>
        <a:buFont typeface="Wingdings" panose="05000000000000000000" pitchFamily="2" charset="2"/>
        <a:buChar char="l"/>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2" userDrawn="1">
          <p15:clr>
            <a:srgbClr val="F26B43"/>
          </p15:clr>
        </p15:guide>
        <p15:guide id="2" pos="3840" userDrawn="1">
          <p15:clr>
            <a:srgbClr val="F26B43"/>
          </p15:clr>
        </p15:guide>
        <p15:guide id="3" orient="horz" pos="39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comments" Target="../comments/comment1.xml"/><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mailto:alan.ifould@edwardsvacuum.com" TargetMode="External"/><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edwardsinnovation.com/thought-leadership/operational-excellence/" TargetMode="External"/><Relationship Id="rId5" Type="http://schemas.openxmlformats.org/officeDocument/2006/relationships/image" Target="../media/image40.png"/><Relationship Id="rId4" Type="http://schemas.openxmlformats.org/officeDocument/2006/relationships/hyperlink" Target="https://www.linkedin.com/in/alanifoul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engine, building, table, room&#10;&#10;Description automatically generated">
            <a:extLst>
              <a:ext uri="{FF2B5EF4-FFF2-40B4-BE49-F238E27FC236}">
                <a16:creationId xmlns:a16="http://schemas.microsoft.com/office/drawing/2014/main" id="{F66970B6-384A-4D7E-A0EA-90FC018490CD}"/>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t="31241" b="31241"/>
          <a:stretch>
            <a:fillRect/>
          </a:stretch>
        </p:blipFill>
        <p:spPr/>
      </p:pic>
      <p:sp>
        <p:nvSpPr>
          <p:cNvPr id="9" name="Text Placeholder 8">
            <a:extLst>
              <a:ext uri="{FF2B5EF4-FFF2-40B4-BE49-F238E27FC236}">
                <a16:creationId xmlns:a16="http://schemas.microsoft.com/office/drawing/2014/main" id="{94753E80-40E9-4BEB-83E1-594CB6D4A4E2}"/>
              </a:ext>
            </a:extLst>
          </p:cNvPr>
          <p:cNvSpPr>
            <a:spLocks noGrp="1"/>
          </p:cNvSpPr>
          <p:nvPr>
            <p:ph type="body" sz="quarter" idx="20"/>
          </p:nvPr>
        </p:nvSpPr>
        <p:spPr/>
        <p:txBody>
          <a:bodyPr/>
          <a:lstStyle/>
          <a:p>
            <a:endParaRPr lang="en-GB"/>
          </a:p>
        </p:txBody>
      </p:sp>
      <p:sp>
        <p:nvSpPr>
          <p:cNvPr id="7" name="Text Placeholder 6">
            <a:extLst>
              <a:ext uri="{FF2B5EF4-FFF2-40B4-BE49-F238E27FC236}">
                <a16:creationId xmlns:a16="http://schemas.microsoft.com/office/drawing/2014/main" id="{66810656-C7CA-4B2B-841A-CF7B95728F31}"/>
              </a:ext>
            </a:extLst>
          </p:cNvPr>
          <p:cNvSpPr>
            <a:spLocks noGrp="1"/>
          </p:cNvSpPr>
          <p:nvPr>
            <p:ph type="body" sz="quarter" idx="17"/>
          </p:nvPr>
        </p:nvSpPr>
        <p:spPr/>
        <p:txBody>
          <a:bodyPr/>
          <a:lstStyle/>
          <a:p>
            <a:endParaRPr lang="en-GB"/>
          </a:p>
        </p:txBody>
      </p:sp>
      <p:sp>
        <p:nvSpPr>
          <p:cNvPr id="4" name="Title 3">
            <a:extLst>
              <a:ext uri="{FF2B5EF4-FFF2-40B4-BE49-F238E27FC236}">
                <a16:creationId xmlns:a16="http://schemas.microsoft.com/office/drawing/2014/main" id="{5603626F-DBDD-451B-A62B-3DAD12D71F6F}"/>
              </a:ext>
            </a:extLst>
          </p:cNvPr>
          <p:cNvSpPr>
            <a:spLocks noGrp="1"/>
          </p:cNvSpPr>
          <p:nvPr>
            <p:ph type="title"/>
          </p:nvPr>
        </p:nvSpPr>
        <p:spPr/>
        <p:txBody>
          <a:bodyPr/>
          <a:lstStyle/>
          <a:p>
            <a:r>
              <a:rPr lang="en-GB"/>
              <a:t>Managing and influencing subfab safety</a:t>
            </a:r>
          </a:p>
        </p:txBody>
      </p:sp>
      <p:sp>
        <p:nvSpPr>
          <p:cNvPr id="5" name="Text Placeholder 4">
            <a:extLst>
              <a:ext uri="{FF2B5EF4-FFF2-40B4-BE49-F238E27FC236}">
                <a16:creationId xmlns:a16="http://schemas.microsoft.com/office/drawing/2014/main" id="{F0CA3BCA-D214-4A16-B279-6382683DAB8E}"/>
              </a:ext>
            </a:extLst>
          </p:cNvPr>
          <p:cNvSpPr>
            <a:spLocks noGrp="1"/>
          </p:cNvSpPr>
          <p:nvPr>
            <p:ph type="body" sz="quarter" idx="13"/>
          </p:nvPr>
        </p:nvSpPr>
        <p:spPr/>
        <p:txBody>
          <a:bodyPr/>
          <a:lstStyle/>
          <a:p>
            <a:r>
              <a:rPr lang="en-GB"/>
              <a:t>Alan Ifould</a:t>
            </a:r>
            <a:br>
              <a:rPr lang="en-GB"/>
            </a:br>
            <a:r>
              <a:rPr lang="en-GB"/>
              <a:t>Head of Marketing, Operational Excellence</a:t>
            </a:r>
          </a:p>
          <a:p>
            <a:r>
              <a:rPr lang="en-GB"/>
              <a:t>SESHA SYMPOSIUM, July 2020</a:t>
            </a:r>
          </a:p>
        </p:txBody>
      </p:sp>
      <p:sp>
        <p:nvSpPr>
          <p:cNvPr id="10" name="Text Placeholder 9">
            <a:extLst>
              <a:ext uri="{FF2B5EF4-FFF2-40B4-BE49-F238E27FC236}">
                <a16:creationId xmlns:a16="http://schemas.microsoft.com/office/drawing/2014/main" id="{BF350BA2-49C5-49E9-9C23-4C0C07E3AE63}"/>
              </a:ext>
            </a:extLst>
          </p:cNvPr>
          <p:cNvSpPr>
            <a:spLocks noGrp="1"/>
          </p:cNvSpPr>
          <p:nvPr>
            <p:ph type="body" sz="quarter" idx="21"/>
          </p:nvPr>
        </p:nvSpPr>
        <p:spPr/>
        <p:txBody>
          <a:bodyPr/>
          <a:lstStyle/>
          <a:p>
            <a:endParaRPr lang="en-GB"/>
          </a:p>
        </p:txBody>
      </p:sp>
      <p:sp>
        <p:nvSpPr>
          <p:cNvPr id="8" name="Text Placeholder 7">
            <a:extLst>
              <a:ext uri="{FF2B5EF4-FFF2-40B4-BE49-F238E27FC236}">
                <a16:creationId xmlns:a16="http://schemas.microsoft.com/office/drawing/2014/main" id="{4B8AB78F-F75C-41DC-8B64-2C9017277606}"/>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175981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DA721-33CC-4FE7-B4E1-AC345F07FC0C}"/>
              </a:ext>
            </a:extLst>
          </p:cNvPr>
          <p:cNvSpPr/>
          <p:nvPr/>
        </p:nvSpPr>
        <p:spPr>
          <a:xfrm>
            <a:off x="3805084" y="1439801"/>
            <a:ext cx="7914091" cy="4850163"/>
          </a:xfrm>
          <a:prstGeom prst="rect">
            <a:avLst/>
          </a:prstGeom>
          <a:solidFill>
            <a:srgbClr val="4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D3CB9-61E3-4316-9276-D42EFFDBE2F3}"/>
              </a:ext>
            </a:extLst>
          </p:cNvPr>
          <p:cNvSpPr>
            <a:spLocks noGrp="1"/>
          </p:cNvSpPr>
          <p:nvPr>
            <p:ph type="title"/>
          </p:nvPr>
        </p:nvSpPr>
        <p:spPr/>
        <p:txBody>
          <a:bodyPr/>
          <a:lstStyle/>
          <a:p>
            <a:r>
              <a:rPr lang="en-GB" dirty="0"/>
              <a:t>Case study: using technology to improve safety culture</a:t>
            </a:r>
          </a:p>
        </p:txBody>
      </p:sp>
      <p:sp>
        <p:nvSpPr>
          <p:cNvPr id="6" name="Text Placeholder 5">
            <a:extLst>
              <a:ext uri="{FF2B5EF4-FFF2-40B4-BE49-F238E27FC236}">
                <a16:creationId xmlns:a16="http://schemas.microsoft.com/office/drawing/2014/main" id="{EEEFB5CA-7F6A-4A2E-A951-A22F49F37C50}"/>
              </a:ext>
            </a:extLst>
          </p:cNvPr>
          <p:cNvSpPr>
            <a:spLocks noGrp="1"/>
          </p:cNvSpPr>
          <p:nvPr>
            <p:ph sz="quarter" idx="17"/>
          </p:nvPr>
        </p:nvSpPr>
        <p:spPr/>
        <p:txBody>
          <a:bodyPr/>
          <a:lstStyle/>
          <a:p>
            <a:r>
              <a:rPr lang="en-GB" sz="2000"/>
              <a:t>Visibility of data</a:t>
            </a:r>
          </a:p>
          <a:p>
            <a:endParaRPr lang="en-GB"/>
          </a:p>
        </p:txBody>
      </p:sp>
      <p:sp>
        <p:nvSpPr>
          <p:cNvPr id="14" name="Rectangle 13">
            <a:extLst>
              <a:ext uri="{FF2B5EF4-FFF2-40B4-BE49-F238E27FC236}">
                <a16:creationId xmlns:a16="http://schemas.microsoft.com/office/drawing/2014/main" id="{DC2FF546-1F53-43E0-A08A-5FE61D47D7E2}"/>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11" name="TextBox 10">
            <a:extLst>
              <a:ext uri="{FF2B5EF4-FFF2-40B4-BE49-F238E27FC236}">
                <a16:creationId xmlns:a16="http://schemas.microsoft.com/office/drawing/2014/main" id="{C49F45BF-C4B6-4379-A9FB-5A84EE73F03C}"/>
              </a:ext>
            </a:extLst>
          </p:cNvPr>
          <p:cNvSpPr txBox="1"/>
          <p:nvPr/>
        </p:nvSpPr>
        <p:spPr>
          <a:xfrm>
            <a:off x="4339968" y="5432322"/>
            <a:ext cx="1149354"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OUTCOME</a:t>
            </a:r>
          </a:p>
        </p:txBody>
      </p:sp>
      <p:sp>
        <p:nvSpPr>
          <p:cNvPr id="12" name="TextBox 11">
            <a:extLst>
              <a:ext uri="{FF2B5EF4-FFF2-40B4-BE49-F238E27FC236}">
                <a16:creationId xmlns:a16="http://schemas.microsoft.com/office/drawing/2014/main" id="{BB4537C8-5F33-4EFB-BABA-320AEADB3A3A}"/>
              </a:ext>
            </a:extLst>
          </p:cNvPr>
          <p:cNvSpPr txBox="1"/>
          <p:nvPr/>
        </p:nvSpPr>
        <p:spPr>
          <a:xfrm>
            <a:off x="4351669" y="4058088"/>
            <a:ext cx="1125949"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SOLUTION</a:t>
            </a:r>
          </a:p>
        </p:txBody>
      </p:sp>
      <p:sp>
        <p:nvSpPr>
          <p:cNvPr id="13" name="TextBox 12">
            <a:extLst>
              <a:ext uri="{FF2B5EF4-FFF2-40B4-BE49-F238E27FC236}">
                <a16:creationId xmlns:a16="http://schemas.microsoft.com/office/drawing/2014/main" id="{6356969E-2EE7-4F22-A8B7-5615EA5DE32E}"/>
              </a:ext>
            </a:extLst>
          </p:cNvPr>
          <p:cNvSpPr txBox="1"/>
          <p:nvPr/>
        </p:nvSpPr>
        <p:spPr>
          <a:xfrm>
            <a:off x="4297364" y="2506875"/>
            <a:ext cx="1271503"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CHALLENGE</a:t>
            </a:r>
          </a:p>
        </p:txBody>
      </p:sp>
      <p:sp>
        <p:nvSpPr>
          <p:cNvPr id="15" name="Freeform 172">
            <a:extLst>
              <a:ext uri="{FF2B5EF4-FFF2-40B4-BE49-F238E27FC236}">
                <a16:creationId xmlns:a16="http://schemas.microsoft.com/office/drawing/2014/main" id="{93BE045F-0212-4F8A-9E8F-E03FCC964A15}"/>
              </a:ext>
            </a:extLst>
          </p:cNvPr>
          <p:cNvSpPr>
            <a:spLocks noEditPoints="1"/>
          </p:cNvSpPr>
          <p:nvPr/>
        </p:nvSpPr>
        <p:spPr bwMode="auto">
          <a:xfrm>
            <a:off x="4730138" y="3377155"/>
            <a:ext cx="430403" cy="626038"/>
          </a:xfrm>
          <a:custGeom>
            <a:avLst/>
            <a:gdLst>
              <a:gd name="T0" fmla="*/ 120 w 176"/>
              <a:gd name="T1" fmla="*/ 256 h 256"/>
              <a:gd name="T2" fmla="*/ 120 w 176"/>
              <a:gd name="T3" fmla="*/ 232 h 256"/>
              <a:gd name="T4" fmla="*/ 128 w 176"/>
              <a:gd name="T5" fmla="*/ 232 h 256"/>
              <a:gd name="T6" fmla="*/ 128 w 176"/>
              <a:gd name="T7" fmla="*/ 208 h 256"/>
              <a:gd name="T8" fmla="*/ 136 w 176"/>
              <a:gd name="T9" fmla="*/ 208 h 256"/>
              <a:gd name="T10" fmla="*/ 136 w 176"/>
              <a:gd name="T11" fmla="*/ 184 h 256"/>
              <a:gd name="T12" fmla="*/ 136 w 176"/>
              <a:gd name="T13" fmla="*/ 162 h 256"/>
              <a:gd name="T14" fmla="*/ 176 w 176"/>
              <a:gd name="T15" fmla="*/ 88 h 256"/>
              <a:gd name="T16" fmla="*/ 88 w 176"/>
              <a:gd name="T17" fmla="*/ 0 h 256"/>
              <a:gd name="T18" fmla="*/ 0 w 176"/>
              <a:gd name="T19" fmla="*/ 88 h 256"/>
              <a:gd name="T20" fmla="*/ 40 w 176"/>
              <a:gd name="T21" fmla="*/ 162 h 256"/>
              <a:gd name="T22" fmla="*/ 40 w 176"/>
              <a:gd name="T23" fmla="*/ 176 h 256"/>
              <a:gd name="T24" fmla="*/ 40 w 176"/>
              <a:gd name="T25" fmla="*/ 184 h 256"/>
              <a:gd name="T26" fmla="*/ 40 w 176"/>
              <a:gd name="T27" fmla="*/ 208 h 256"/>
              <a:gd name="T28" fmla="*/ 48 w 176"/>
              <a:gd name="T29" fmla="*/ 208 h 256"/>
              <a:gd name="T30" fmla="*/ 48 w 176"/>
              <a:gd name="T31" fmla="*/ 232 h 256"/>
              <a:gd name="T32" fmla="*/ 56 w 176"/>
              <a:gd name="T33" fmla="*/ 232 h 256"/>
              <a:gd name="T34" fmla="*/ 56 w 176"/>
              <a:gd name="T35" fmla="*/ 256 h 256"/>
              <a:gd name="T36" fmla="*/ 120 w 176"/>
              <a:gd name="T37" fmla="*/ 256 h 256"/>
              <a:gd name="T38" fmla="*/ 112 w 176"/>
              <a:gd name="T39" fmla="*/ 248 h 256"/>
              <a:gd name="T40" fmla="*/ 64 w 176"/>
              <a:gd name="T41" fmla="*/ 248 h 256"/>
              <a:gd name="T42" fmla="*/ 64 w 176"/>
              <a:gd name="T43" fmla="*/ 232 h 256"/>
              <a:gd name="T44" fmla="*/ 112 w 176"/>
              <a:gd name="T45" fmla="*/ 232 h 256"/>
              <a:gd name="T46" fmla="*/ 112 w 176"/>
              <a:gd name="T47" fmla="*/ 248 h 256"/>
              <a:gd name="T48" fmla="*/ 46 w 176"/>
              <a:gd name="T49" fmla="*/ 157 h 256"/>
              <a:gd name="T50" fmla="*/ 8 w 176"/>
              <a:gd name="T51" fmla="*/ 88 h 256"/>
              <a:gd name="T52" fmla="*/ 88 w 176"/>
              <a:gd name="T53" fmla="*/ 8 h 256"/>
              <a:gd name="T54" fmla="*/ 168 w 176"/>
              <a:gd name="T55" fmla="*/ 88 h 256"/>
              <a:gd name="T56" fmla="*/ 130 w 176"/>
              <a:gd name="T57" fmla="*/ 156 h 256"/>
              <a:gd name="T58" fmla="*/ 128 w 176"/>
              <a:gd name="T59" fmla="*/ 157 h 256"/>
              <a:gd name="T60" fmla="*/ 128 w 176"/>
              <a:gd name="T61" fmla="*/ 176 h 256"/>
              <a:gd name="T62" fmla="*/ 109 w 176"/>
              <a:gd name="T63" fmla="*/ 176 h 256"/>
              <a:gd name="T64" fmla="*/ 120 w 176"/>
              <a:gd name="T65" fmla="*/ 101 h 256"/>
              <a:gd name="T66" fmla="*/ 112 w 176"/>
              <a:gd name="T67" fmla="*/ 99 h 256"/>
              <a:gd name="T68" fmla="*/ 112 w 176"/>
              <a:gd name="T69" fmla="*/ 102 h 256"/>
              <a:gd name="T70" fmla="*/ 100 w 176"/>
              <a:gd name="T71" fmla="*/ 111 h 256"/>
              <a:gd name="T72" fmla="*/ 88 w 176"/>
              <a:gd name="T73" fmla="*/ 98 h 256"/>
              <a:gd name="T74" fmla="*/ 76 w 176"/>
              <a:gd name="T75" fmla="*/ 111 h 256"/>
              <a:gd name="T76" fmla="*/ 64 w 176"/>
              <a:gd name="T77" fmla="*/ 102 h 256"/>
              <a:gd name="T78" fmla="*/ 64 w 176"/>
              <a:gd name="T79" fmla="*/ 99 h 256"/>
              <a:gd name="T80" fmla="*/ 56 w 176"/>
              <a:gd name="T81" fmla="*/ 101 h 256"/>
              <a:gd name="T82" fmla="*/ 67 w 176"/>
              <a:gd name="T83" fmla="*/ 176 h 256"/>
              <a:gd name="T84" fmla="*/ 48 w 176"/>
              <a:gd name="T85" fmla="*/ 176 h 256"/>
              <a:gd name="T86" fmla="*/ 48 w 176"/>
              <a:gd name="T87" fmla="*/ 158 h 256"/>
              <a:gd name="T88" fmla="*/ 46 w 176"/>
              <a:gd name="T89" fmla="*/ 157 h 256"/>
              <a:gd name="T90" fmla="*/ 76 w 176"/>
              <a:gd name="T91" fmla="*/ 176 h 256"/>
              <a:gd name="T92" fmla="*/ 66 w 176"/>
              <a:gd name="T93" fmla="*/ 114 h 256"/>
              <a:gd name="T94" fmla="*/ 76 w 176"/>
              <a:gd name="T95" fmla="*/ 121 h 256"/>
              <a:gd name="T96" fmla="*/ 88 w 176"/>
              <a:gd name="T97" fmla="*/ 110 h 256"/>
              <a:gd name="T98" fmla="*/ 100 w 176"/>
              <a:gd name="T99" fmla="*/ 121 h 256"/>
              <a:gd name="T100" fmla="*/ 110 w 176"/>
              <a:gd name="T101" fmla="*/ 114 h 256"/>
              <a:gd name="T102" fmla="*/ 101 w 176"/>
              <a:gd name="T103" fmla="*/ 176 h 256"/>
              <a:gd name="T104" fmla="*/ 76 w 176"/>
              <a:gd name="T105" fmla="*/ 176 h 256"/>
              <a:gd name="T106" fmla="*/ 48 w 176"/>
              <a:gd name="T107" fmla="*/ 184 h 256"/>
              <a:gd name="T108" fmla="*/ 128 w 176"/>
              <a:gd name="T109" fmla="*/ 184 h 256"/>
              <a:gd name="T110" fmla="*/ 128 w 176"/>
              <a:gd name="T111" fmla="*/ 200 h 256"/>
              <a:gd name="T112" fmla="*/ 48 w 176"/>
              <a:gd name="T113" fmla="*/ 200 h 256"/>
              <a:gd name="T114" fmla="*/ 48 w 176"/>
              <a:gd name="T115" fmla="*/ 184 h 256"/>
              <a:gd name="T116" fmla="*/ 56 w 176"/>
              <a:gd name="T117" fmla="*/ 208 h 256"/>
              <a:gd name="T118" fmla="*/ 120 w 176"/>
              <a:gd name="T119" fmla="*/ 208 h 256"/>
              <a:gd name="T120" fmla="*/ 120 w 176"/>
              <a:gd name="T121" fmla="*/ 224 h 256"/>
              <a:gd name="T122" fmla="*/ 56 w 176"/>
              <a:gd name="T123" fmla="*/ 224 h 256"/>
              <a:gd name="T124" fmla="*/ 56 w 176"/>
              <a:gd name="T125" fmla="*/ 2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56">
                <a:moveTo>
                  <a:pt x="120" y="256"/>
                </a:moveTo>
                <a:cubicBezTo>
                  <a:pt x="120" y="232"/>
                  <a:pt x="120" y="232"/>
                  <a:pt x="120" y="232"/>
                </a:cubicBezTo>
                <a:cubicBezTo>
                  <a:pt x="128" y="232"/>
                  <a:pt x="128" y="232"/>
                  <a:pt x="128" y="232"/>
                </a:cubicBezTo>
                <a:cubicBezTo>
                  <a:pt x="128" y="208"/>
                  <a:pt x="128" y="208"/>
                  <a:pt x="128" y="208"/>
                </a:cubicBezTo>
                <a:cubicBezTo>
                  <a:pt x="136" y="208"/>
                  <a:pt x="136" y="208"/>
                  <a:pt x="136" y="208"/>
                </a:cubicBezTo>
                <a:cubicBezTo>
                  <a:pt x="136" y="184"/>
                  <a:pt x="136" y="184"/>
                  <a:pt x="136" y="184"/>
                </a:cubicBezTo>
                <a:cubicBezTo>
                  <a:pt x="136" y="162"/>
                  <a:pt x="136" y="162"/>
                  <a:pt x="136" y="162"/>
                </a:cubicBezTo>
                <a:cubicBezTo>
                  <a:pt x="161" y="146"/>
                  <a:pt x="176" y="118"/>
                  <a:pt x="176" y="88"/>
                </a:cubicBezTo>
                <a:cubicBezTo>
                  <a:pt x="176" y="40"/>
                  <a:pt x="137" y="0"/>
                  <a:pt x="88" y="0"/>
                </a:cubicBezTo>
                <a:cubicBezTo>
                  <a:pt x="40" y="0"/>
                  <a:pt x="0" y="40"/>
                  <a:pt x="0" y="88"/>
                </a:cubicBezTo>
                <a:cubicBezTo>
                  <a:pt x="0" y="118"/>
                  <a:pt x="15" y="146"/>
                  <a:pt x="40" y="162"/>
                </a:cubicBezTo>
                <a:cubicBezTo>
                  <a:pt x="40" y="176"/>
                  <a:pt x="40" y="176"/>
                  <a:pt x="40" y="176"/>
                </a:cubicBezTo>
                <a:cubicBezTo>
                  <a:pt x="40" y="184"/>
                  <a:pt x="40" y="184"/>
                  <a:pt x="40" y="184"/>
                </a:cubicBezTo>
                <a:cubicBezTo>
                  <a:pt x="40" y="208"/>
                  <a:pt x="40" y="208"/>
                  <a:pt x="40" y="208"/>
                </a:cubicBezTo>
                <a:cubicBezTo>
                  <a:pt x="48" y="208"/>
                  <a:pt x="48" y="208"/>
                  <a:pt x="48" y="208"/>
                </a:cubicBezTo>
                <a:cubicBezTo>
                  <a:pt x="48" y="232"/>
                  <a:pt x="48" y="232"/>
                  <a:pt x="48" y="232"/>
                </a:cubicBezTo>
                <a:cubicBezTo>
                  <a:pt x="56" y="232"/>
                  <a:pt x="56" y="232"/>
                  <a:pt x="56" y="232"/>
                </a:cubicBezTo>
                <a:cubicBezTo>
                  <a:pt x="56" y="256"/>
                  <a:pt x="56" y="256"/>
                  <a:pt x="56" y="256"/>
                </a:cubicBezTo>
                <a:lnTo>
                  <a:pt x="120" y="256"/>
                </a:lnTo>
                <a:close/>
                <a:moveTo>
                  <a:pt x="112" y="248"/>
                </a:moveTo>
                <a:cubicBezTo>
                  <a:pt x="64" y="248"/>
                  <a:pt x="64" y="248"/>
                  <a:pt x="64" y="248"/>
                </a:cubicBezTo>
                <a:cubicBezTo>
                  <a:pt x="64" y="232"/>
                  <a:pt x="64" y="232"/>
                  <a:pt x="64" y="232"/>
                </a:cubicBezTo>
                <a:cubicBezTo>
                  <a:pt x="112" y="232"/>
                  <a:pt x="112" y="232"/>
                  <a:pt x="112" y="232"/>
                </a:cubicBezTo>
                <a:lnTo>
                  <a:pt x="112" y="248"/>
                </a:lnTo>
                <a:close/>
                <a:moveTo>
                  <a:pt x="46" y="157"/>
                </a:moveTo>
                <a:cubicBezTo>
                  <a:pt x="23" y="142"/>
                  <a:pt x="8" y="116"/>
                  <a:pt x="8" y="88"/>
                </a:cubicBezTo>
                <a:cubicBezTo>
                  <a:pt x="8" y="44"/>
                  <a:pt x="44" y="8"/>
                  <a:pt x="88" y="8"/>
                </a:cubicBezTo>
                <a:cubicBezTo>
                  <a:pt x="132" y="8"/>
                  <a:pt x="168" y="44"/>
                  <a:pt x="168" y="88"/>
                </a:cubicBezTo>
                <a:cubicBezTo>
                  <a:pt x="168" y="116"/>
                  <a:pt x="154" y="142"/>
                  <a:pt x="130" y="156"/>
                </a:cubicBezTo>
                <a:cubicBezTo>
                  <a:pt x="128" y="157"/>
                  <a:pt x="128" y="157"/>
                  <a:pt x="128" y="157"/>
                </a:cubicBezTo>
                <a:cubicBezTo>
                  <a:pt x="128" y="176"/>
                  <a:pt x="128" y="176"/>
                  <a:pt x="128" y="176"/>
                </a:cubicBezTo>
                <a:cubicBezTo>
                  <a:pt x="109" y="176"/>
                  <a:pt x="109" y="176"/>
                  <a:pt x="109" y="176"/>
                </a:cubicBezTo>
                <a:cubicBezTo>
                  <a:pt x="120" y="101"/>
                  <a:pt x="120" y="101"/>
                  <a:pt x="120" y="101"/>
                </a:cubicBezTo>
                <a:cubicBezTo>
                  <a:pt x="112" y="99"/>
                  <a:pt x="112" y="99"/>
                  <a:pt x="112" y="99"/>
                </a:cubicBezTo>
                <a:cubicBezTo>
                  <a:pt x="112" y="102"/>
                  <a:pt x="112" y="102"/>
                  <a:pt x="112" y="102"/>
                </a:cubicBezTo>
                <a:cubicBezTo>
                  <a:pt x="100" y="111"/>
                  <a:pt x="100" y="111"/>
                  <a:pt x="100" y="111"/>
                </a:cubicBezTo>
                <a:cubicBezTo>
                  <a:pt x="88" y="98"/>
                  <a:pt x="88" y="98"/>
                  <a:pt x="88" y="98"/>
                </a:cubicBezTo>
                <a:cubicBezTo>
                  <a:pt x="76" y="111"/>
                  <a:pt x="76" y="111"/>
                  <a:pt x="76" y="111"/>
                </a:cubicBezTo>
                <a:cubicBezTo>
                  <a:pt x="64" y="102"/>
                  <a:pt x="64" y="102"/>
                  <a:pt x="64" y="102"/>
                </a:cubicBezTo>
                <a:cubicBezTo>
                  <a:pt x="64" y="99"/>
                  <a:pt x="64" y="99"/>
                  <a:pt x="64" y="99"/>
                </a:cubicBezTo>
                <a:cubicBezTo>
                  <a:pt x="56" y="101"/>
                  <a:pt x="56" y="101"/>
                  <a:pt x="56" y="101"/>
                </a:cubicBezTo>
                <a:cubicBezTo>
                  <a:pt x="67" y="176"/>
                  <a:pt x="67" y="176"/>
                  <a:pt x="67" y="176"/>
                </a:cubicBezTo>
                <a:cubicBezTo>
                  <a:pt x="48" y="176"/>
                  <a:pt x="48" y="176"/>
                  <a:pt x="48" y="176"/>
                </a:cubicBezTo>
                <a:cubicBezTo>
                  <a:pt x="48" y="158"/>
                  <a:pt x="48" y="158"/>
                  <a:pt x="48" y="158"/>
                </a:cubicBezTo>
                <a:lnTo>
                  <a:pt x="46" y="157"/>
                </a:lnTo>
                <a:close/>
                <a:moveTo>
                  <a:pt x="76" y="176"/>
                </a:moveTo>
                <a:cubicBezTo>
                  <a:pt x="66" y="114"/>
                  <a:pt x="66" y="114"/>
                  <a:pt x="66" y="114"/>
                </a:cubicBezTo>
                <a:cubicBezTo>
                  <a:pt x="76" y="121"/>
                  <a:pt x="76" y="121"/>
                  <a:pt x="76" y="121"/>
                </a:cubicBezTo>
                <a:cubicBezTo>
                  <a:pt x="88" y="110"/>
                  <a:pt x="88" y="110"/>
                  <a:pt x="88" y="110"/>
                </a:cubicBezTo>
                <a:cubicBezTo>
                  <a:pt x="100" y="121"/>
                  <a:pt x="100" y="121"/>
                  <a:pt x="100" y="121"/>
                </a:cubicBezTo>
                <a:cubicBezTo>
                  <a:pt x="110" y="114"/>
                  <a:pt x="110" y="114"/>
                  <a:pt x="110" y="114"/>
                </a:cubicBezTo>
                <a:cubicBezTo>
                  <a:pt x="101" y="176"/>
                  <a:pt x="101" y="176"/>
                  <a:pt x="101" y="176"/>
                </a:cubicBezTo>
                <a:lnTo>
                  <a:pt x="76" y="176"/>
                </a:lnTo>
                <a:close/>
                <a:moveTo>
                  <a:pt x="48" y="184"/>
                </a:moveTo>
                <a:cubicBezTo>
                  <a:pt x="128" y="184"/>
                  <a:pt x="128" y="184"/>
                  <a:pt x="128" y="184"/>
                </a:cubicBezTo>
                <a:cubicBezTo>
                  <a:pt x="128" y="200"/>
                  <a:pt x="128" y="200"/>
                  <a:pt x="128" y="200"/>
                </a:cubicBezTo>
                <a:cubicBezTo>
                  <a:pt x="48" y="200"/>
                  <a:pt x="48" y="200"/>
                  <a:pt x="48" y="200"/>
                </a:cubicBezTo>
                <a:lnTo>
                  <a:pt x="48" y="184"/>
                </a:lnTo>
                <a:close/>
                <a:moveTo>
                  <a:pt x="56" y="208"/>
                </a:moveTo>
                <a:cubicBezTo>
                  <a:pt x="120" y="208"/>
                  <a:pt x="120" y="208"/>
                  <a:pt x="120" y="208"/>
                </a:cubicBezTo>
                <a:cubicBezTo>
                  <a:pt x="120" y="224"/>
                  <a:pt x="120" y="224"/>
                  <a:pt x="120" y="224"/>
                </a:cubicBezTo>
                <a:cubicBezTo>
                  <a:pt x="56" y="224"/>
                  <a:pt x="56" y="224"/>
                  <a:pt x="56" y="224"/>
                </a:cubicBezTo>
                <a:lnTo>
                  <a:pt x="56" y="208"/>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uk-UA" sz="2400"/>
          </a:p>
        </p:txBody>
      </p:sp>
      <p:sp>
        <p:nvSpPr>
          <p:cNvPr id="17" name="Title 1">
            <a:extLst>
              <a:ext uri="{FF2B5EF4-FFF2-40B4-BE49-F238E27FC236}">
                <a16:creationId xmlns:a16="http://schemas.microsoft.com/office/drawing/2014/main" id="{389DC891-F3EA-42B3-BB1F-58F0F2C51080}"/>
              </a:ext>
            </a:extLst>
          </p:cNvPr>
          <p:cNvSpPr txBox="1">
            <a:spLocks/>
          </p:cNvSpPr>
          <p:nvPr/>
        </p:nvSpPr>
        <p:spPr>
          <a:xfrm>
            <a:off x="6082098" y="1743301"/>
            <a:ext cx="4829942" cy="386709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Our behavioural safety business process did not work: Field Service staff had to wait to connect via VPN to report. Process engagement was low.</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Our solution was to put safety reporting literally “in the hands” of our employees. A simple, easy to use mobile reporting app enabling “as it happens, where it happens” safety observation reporting</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Global rollout repeats the results of an overwhelmingly positive trial. Improved reporting drives visibility, response and continuous safety improvement. Acceleration of the culture shift and our progress towards interdependence: individual ownership and influence on health and safety</a:t>
            </a:r>
          </a:p>
        </p:txBody>
      </p:sp>
      <p:cxnSp>
        <p:nvCxnSpPr>
          <p:cNvPr id="20" name="Straight Connector 19">
            <a:extLst>
              <a:ext uri="{FF2B5EF4-FFF2-40B4-BE49-F238E27FC236}">
                <a16:creationId xmlns:a16="http://schemas.microsoft.com/office/drawing/2014/main" id="{E56EA5C5-E4D0-4B7B-BCDC-3CAECC30C899}"/>
              </a:ext>
            </a:extLst>
          </p:cNvPr>
          <p:cNvCxnSpPr>
            <a:cxnSpLocks/>
          </p:cNvCxnSpPr>
          <p:nvPr/>
        </p:nvCxnSpPr>
        <p:spPr>
          <a:xfrm>
            <a:off x="6099203" y="2906913"/>
            <a:ext cx="457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6">
            <a:extLst>
              <a:ext uri="{FF2B5EF4-FFF2-40B4-BE49-F238E27FC236}">
                <a16:creationId xmlns:a16="http://schemas.microsoft.com/office/drawing/2014/main" id="{7460ABB2-E8D4-4AC2-A704-3C1C21407885}"/>
              </a:ext>
            </a:extLst>
          </p:cNvPr>
          <p:cNvSpPr>
            <a:spLocks noChangeArrowheads="1"/>
          </p:cNvSpPr>
          <p:nvPr/>
        </p:nvSpPr>
        <p:spPr bwMode="auto">
          <a:xfrm>
            <a:off x="4575009" y="1792198"/>
            <a:ext cx="692816" cy="688512"/>
          </a:xfrm>
          <a:custGeom>
            <a:avLst/>
            <a:gdLst>
              <a:gd name="connsiteX0" fmla="*/ 28448 w 306028"/>
              <a:gd name="connsiteY0" fmla="*/ 224238 h 304127"/>
              <a:gd name="connsiteX1" fmla="*/ 28448 w 306028"/>
              <a:gd name="connsiteY1" fmla="*/ 260583 h 304127"/>
              <a:gd name="connsiteX2" fmla="*/ 130354 w 306028"/>
              <a:gd name="connsiteY2" fmla="*/ 260583 h 304127"/>
              <a:gd name="connsiteX3" fmla="*/ 130354 w 306028"/>
              <a:gd name="connsiteY3" fmla="*/ 224238 h 304127"/>
              <a:gd name="connsiteX4" fmla="*/ 235090 w 306028"/>
              <a:gd name="connsiteY4" fmla="*/ 63546 h 304127"/>
              <a:gd name="connsiteX5" fmla="*/ 250214 w 306028"/>
              <a:gd name="connsiteY5" fmla="*/ 73974 h 304127"/>
              <a:gd name="connsiteX6" fmla="*/ 262097 w 306028"/>
              <a:gd name="connsiteY6" fmla="*/ 70378 h 304127"/>
              <a:gd name="connsiteX7" fmla="*/ 279381 w 306028"/>
              <a:gd name="connsiteY7" fmla="*/ 89438 h 304127"/>
              <a:gd name="connsiteX8" fmla="*/ 279381 w 306028"/>
              <a:gd name="connsiteY8" fmla="*/ 93034 h 304127"/>
              <a:gd name="connsiteX9" fmla="*/ 289104 w 306028"/>
              <a:gd name="connsiteY9" fmla="*/ 90876 h 304127"/>
              <a:gd name="connsiteX10" fmla="*/ 306028 w 306028"/>
              <a:gd name="connsiteY10" fmla="*/ 109576 h 304127"/>
              <a:gd name="connsiteX11" fmla="*/ 306028 w 306028"/>
              <a:gd name="connsiteY11" fmla="*/ 153449 h 304127"/>
              <a:gd name="connsiteX12" fmla="*/ 296306 w 306028"/>
              <a:gd name="connsiteY12" fmla="*/ 219618 h 304127"/>
              <a:gd name="connsiteX13" fmla="*/ 287663 w 306028"/>
              <a:gd name="connsiteY13" fmla="*/ 280032 h 304127"/>
              <a:gd name="connsiteX14" fmla="*/ 287663 w 306028"/>
              <a:gd name="connsiteY14" fmla="*/ 299452 h 304127"/>
              <a:gd name="connsiteX15" fmla="*/ 282982 w 306028"/>
              <a:gd name="connsiteY15" fmla="*/ 304127 h 304127"/>
              <a:gd name="connsiteX16" fmla="*/ 278301 w 306028"/>
              <a:gd name="connsiteY16" fmla="*/ 299452 h 304127"/>
              <a:gd name="connsiteX17" fmla="*/ 278301 w 306028"/>
              <a:gd name="connsiteY17" fmla="*/ 280032 h 304127"/>
              <a:gd name="connsiteX18" fmla="*/ 287663 w 306028"/>
              <a:gd name="connsiteY18" fmla="*/ 217100 h 304127"/>
              <a:gd name="connsiteX19" fmla="*/ 297026 w 306028"/>
              <a:gd name="connsiteY19" fmla="*/ 153449 h 304127"/>
              <a:gd name="connsiteX20" fmla="*/ 297026 w 306028"/>
              <a:gd name="connsiteY20" fmla="*/ 109576 h 304127"/>
              <a:gd name="connsiteX21" fmla="*/ 288744 w 306028"/>
              <a:gd name="connsiteY21" fmla="*/ 100226 h 304127"/>
              <a:gd name="connsiteX22" fmla="*/ 281902 w 306028"/>
              <a:gd name="connsiteY22" fmla="*/ 102384 h 304127"/>
              <a:gd name="connsiteX23" fmla="*/ 279381 w 306028"/>
              <a:gd name="connsiteY23" fmla="*/ 108857 h 304127"/>
              <a:gd name="connsiteX24" fmla="*/ 279381 w 306028"/>
              <a:gd name="connsiteY24" fmla="*/ 159203 h 304127"/>
              <a:gd name="connsiteX25" fmla="*/ 274700 w 306028"/>
              <a:gd name="connsiteY25" fmla="*/ 163518 h 304127"/>
              <a:gd name="connsiteX26" fmla="*/ 270019 w 306028"/>
              <a:gd name="connsiteY26" fmla="*/ 159203 h 304127"/>
              <a:gd name="connsiteX27" fmla="*/ 270019 w 306028"/>
              <a:gd name="connsiteY27" fmla="*/ 108857 h 304127"/>
              <a:gd name="connsiteX28" fmla="*/ 270019 w 306028"/>
              <a:gd name="connsiteY28" fmla="*/ 89438 h 304127"/>
              <a:gd name="connsiteX29" fmla="*/ 261377 w 306028"/>
              <a:gd name="connsiteY29" fmla="*/ 79728 h 304127"/>
              <a:gd name="connsiteX30" fmla="*/ 254895 w 306028"/>
              <a:gd name="connsiteY30" fmla="*/ 82246 h 304127"/>
              <a:gd name="connsiteX31" fmla="*/ 252374 w 306028"/>
              <a:gd name="connsiteY31" fmla="*/ 88719 h 304127"/>
              <a:gd name="connsiteX32" fmla="*/ 252374 w 306028"/>
              <a:gd name="connsiteY32" fmla="*/ 154887 h 304127"/>
              <a:gd name="connsiteX33" fmla="*/ 247693 w 306028"/>
              <a:gd name="connsiteY33" fmla="*/ 159562 h 304127"/>
              <a:gd name="connsiteX34" fmla="*/ 243012 w 306028"/>
              <a:gd name="connsiteY34" fmla="*/ 154887 h 304127"/>
              <a:gd name="connsiteX35" fmla="*/ 243012 w 306028"/>
              <a:gd name="connsiteY35" fmla="*/ 88719 h 304127"/>
              <a:gd name="connsiteX36" fmla="*/ 243012 w 306028"/>
              <a:gd name="connsiteY36" fmla="*/ 82246 h 304127"/>
              <a:gd name="connsiteX37" fmla="*/ 234370 w 306028"/>
              <a:gd name="connsiteY37" fmla="*/ 72536 h 304127"/>
              <a:gd name="connsiteX38" fmla="*/ 227888 w 306028"/>
              <a:gd name="connsiteY38" fmla="*/ 75053 h 304127"/>
              <a:gd name="connsiteX39" fmla="*/ 225007 w 306028"/>
              <a:gd name="connsiteY39" fmla="*/ 81526 h 304127"/>
              <a:gd name="connsiteX40" fmla="*/ 225007 w 306028"/>
              <a:gd name="connsiteY40" fmla="*/ 101665 h 304127"/>
              <a:gd name="connsiteX41" fmla="*/ 225007 w 306028"/>
              <a:gd name="connsiteY41" fmla="*/ 150572 h 304127"/>
              <a:gd name="connsiteX42" fmla="*/ 220326 w 306028"/>
              <a:gd name="connsiteY42" fmla="*/ 155247 h 304127"/>
              <a:gd name="connsiteX43" fmla="*/ 216005 w 306028"/>
              <a:gd name="connsiteY43" fmla="*/ 150572 h 304127"/>
              <a:gd name="connsiteX44" fmla="*/ 216005 w 306028"/>
              <a:gd name="connsiteY44" fmla="*/ 101665 h 304127"/>
              <a:gd name="connsiteX45" fmla="*/ 216005 w 306028"/>
              <a:gd name="connsiteY45" fmla="*/ 101305 h 304127"/>
              <a:gd name="connsiteX46" fmla="*/ 212764 w 306028"/>
              <a:gd name="connsiteY46" fmla="*/ 94832 h 304127"/>
              <a:gd name="connsiteX47" fmla="*/ 205202 w 306028"/>
              <a:gd name="connsiteY47" fmla="*/ 93034 h 304127"/>
              <a:gd name="connsiteX48" fmla="*/ 198000 w 306028"/>
              <a:gd name="connsiteY48" fmla="*/ 102024 h 304127"/>
              <a:gd name="connsiteX49" fmla="*/ 198000 w 306028"/>
              <a:gd name="connsiteY49" fmla="*/ 166035 h 304127"/>
              <a:gd name="connsiteX50" fmla="*/ 198000 w 306028"/>
              <a:gd name="connsiteY50" fmla="*/ 193366 h 304127"/>
              <a:gd name="connsiteX51" fmla="*/ 200521 w 306028"/>
              <a:gd name="connsiteY51" fmla="*/ 199839 h 304127"/>
              <a:gd name="connsiteX52" fmla="*/ 206643 w 306028"/>
              <a:gd name="connsiteY52" fmla="*/ 206312 h 304127"/>
              <a:gd name="connsiteX53" fmla="*/ 206643 w 306028"/>
              <a:gd name="connsiteY53" fmla="*/ 212785 h 304127"/>
              <a:gd name="connsiteX54" fmla="*/ 203402 w 306028"/>
              <a:gd name="connsiteY54" fmla="*/ 214223 h 304127"/>
              <a:gd name="connsiteX55" fmla="*/ 200161 w 306028"/>
              <a:gd name="connsiteY55" fmla="*/ 212785 h 304127"/>
              <a:gd name="connsiteX56" fmla="*/ 193679 w 306028"/>
              <a:gd name="connsiteY56" fmla="*/ 206312 h 304127"/>
              <a:gd name="connsiteX57" fmla="*/ 188998 w 306028"/>
              <a:gd name="connsiteY57" fmla="*/ 193366 h 304127"/>
              <a:gd name="connsiteX58" fmla="*/ 188998 w 306028"/>
              <a:gd name="connsiteY58" fmla="*/ 166035 h 304127"/>
              <a:gd name="connsiteX59" fmla="*/ 184677 w 306028"/>
              <a:gd name="connsiteY59" fmla="*/ 156326 h 304127"/>
              <a:gd name="connsiteX60" fmla="*/ 176395 w 306028"/>
              <a:gd name="connsiteY60" fmla="*/ 154528 h 304127"/>
              <a:gd name="connsiteX61" fmla="*/ 168113 w 306028"/>
              <a:gd name="connsiteY61" fmla="*/ 166755 h 304127"/>
              <a:gd name="connsiteX62" fmla="*/ 168113 w 306028"/>
              <a:gd name="connsiteY62" fmla="*/ 216021 h 304127"/>
              <a:gd name="connsiteX63" fmla="*/ 174594 w 306028"/>
              <a:gd name="connsiteY63" fmla="*/ 232923 h 304127"/>
              <a:gd name="connsiteX64" fmla="*/ 190078 w 306028"/>
              <a:gd name="connsiteY64" fmla="*/ 248746 h 304127"/>
              <a:gd name="connsiteX65" fmla="*/ 198000 w 306028"/>
              <a:gd name="connsiteY65" fmla="*/ 268525 h 304127"/>
              <a:gd name="connsiteX66" fmla="*/ 198000 w 306028"/>
              <a:gd name="connsiteY66" fmla="*/ 299452 h 304127"/>
              <a:gd name="connsiteX67" fmla="*/ 193679 w 306028"/>
              <a:gd name="connsiteY67" fmla="*/ 304127 h 304127"/>
              <a:gd name="connsiteX68" fmla="*/ 188998 w 306028"/>
              <a:gd name="connsiteY68" fmla="*/ 299452 h 304127"/>
              <a:gd name="connsiteX69" fmla="*/ 188998 w 306028"/>
              <a:gd name="connsiteY69" fmla="*/ 268525 h 304127"/>
              <a:gd name="connsiteX70" fmla="*/ 183237 w 306028"/>
              <a:gd name="connsiteY70" fmla="*/ 255219 h 304127"/>
              <a:gd name="connsiteX71" fmla="*/ 167753 w 306028"/>
              <a:gd name="connsiteY71" fmla="*/ 239396 h 304127"/>
              <a:gd name="connsiteX72" fmla="*/ 158750 w 306028"/>
              <a:gd name="connsiteY72" fmla="*/ 216021 h 304127"/>
              <a:gd name="connsiteX73" fmla="*/ 158750 w 306028"/>
              <a:gd name="connsiteY73" fmla="*/ 166755 h 304127"/>
              <a:gd name="connsiteX74" fmla="*/ 174234 w 306028"/>
              <a:gd name="connsiteY74" fmla="*/ 145537 h 304127"/>
              <a:gd name="connsiteX75" fmla="*/ 188998 w 306028"/>
              <a:gd name="connsiteY75" fmla="*/ 148414 h 304127"/>
              <a:gd name="connsiteX76" fmla="*/ 188998 w 306028"/>
              <a:gd name="connsiteY76" fmla="*/ 102024 h 304127"/>
              <a:gd name="connsiteX77" fmla="*/ 203762 w 306028"/>
              <a:gd name="connsiteY77" fmla="*/ 83684 h 304127"/>
              <a:gd name="connsiteX78" fmla="*/ 216005 w 306028"/>
              <a:gd name="connsiteY78" fmla="*/ 85842 h 304127"/>
              <a:gd name="connsiteX79" fmla="*/ 216005 w 306028"/>
              <a:gd name="connsiteY79" fmla="*/ 81526 h 304127"/>
              <a:gd name="connsiteX80" fmla="*/ 221406 w 306028"/>
              <a:gd name="connsiteY80" fmla="*/ 68580 h 304127"/>
              <a:gd name="connsiteX81" fmla="*/ 235090 w 306028"/>
              <a:gd name="connsiteY81" fmla="*/ 63546 h 304127"/>
              <a:gd name="connsiteX82" fmla="*/ 75620 w 306028"/>
              <a:gd name="connsiteY82" fmla="*/ 9402 h 304127"/>
              <a:gd name="connsiteX83" fmla="*/ 69138 w 306028"/>
              <a:gd name="connsiteY83" fmla="*/ 11561 h 304127"/>
              <a:gd name="connsiteX84" fmla="*/ 66257 w 306028"/>
              <a:gd name="connsiteY84" fmla="*/ 18039 h 304127"/>
              <a:gd name="connsiteX85" fmla="*/ 66257 w 306028"/>
              <a:gd name="connsiteY85" fmla="*/ 38191 h 304127"/>
              <a:gd name="connsiteX86" fmla="*/ 66257 w 306028"/>
              <a:gd name="connsiteY86" fmla="*/ 87132 h 304127"/>
              <a:gd name="connsiteX87" fmla="*/ 61576 w 306028"/>
              <a:gd name="connsiteY87" fmla="*/ 91810 h 304127"/>
              <a:gd name="connsiteX88" fmla="*/ 56895 w 306028"/>
              <a:gd name="connsiteY88" fmla="*/ 87132 h 304127"/>
              <a:gd name="connsiteX89" fmla="*/ 56895 w 306028"/>
              <a:gd name="connsiteY89" fmla="*/ 38191 h 304127"/>
              <a:gd name="connsiteX90" fmla="*/ 54014 w 306028"/>
              <a:gd name="connsiteY90" fmla="*/ 31354 h 304127"/>
              <a:gd name="connsiteX91" fmla="*/ 46452 w 306028"/>
              <a:gd name="connsiteY91" fmla="*/ 29554 h 304127"/>
              <a:gd name="connsiteX92" fmla="*/ 39250 w 306028"/>
              <a:gd name="connsiteY92" fmla="*/ 38911 h 304127"/>
              <a:gd name="connsiteX93" fmla="*/ 39250 w 306028"/>
              <a:gd name="connsiteY93" fmla="*/ 102606 h 304127"/>
              <a:gd name="connsiteX94" fmla="*/ 39250 w 306028"/>
              <a:gd name="connsiteY94" fmla="*/ 129955 h 304127"/>
              <a:gd name="connsiteX95" fmla="*/ 41771 w 306028"/>
              <a:gd name="connsiteY95" fmla="*/ 136432 h 304127"/>
              <a:gd name="connsiteX96" fmla="*/ 47893 w 306028"/>
              <a:gd name="connsiteY96" fmla="*/ 143270 h 304127"/>
              <a:gd name="connsiteX97" fmla="*/ 47532 w 306028"/>
              <a:gd name="connsiteY97" fmla="*/ 149747 h 304127"/>
              <a:gd name="connsiteX98" fmla="*/ 44292 w 306028"/>
              <a:gd name="connsiteY98" fmla="*/ 150827 h 304127"/>
              <a:gd name="connsiteX99" fmla="*/ 41051 w 306028"/>
              <a:gd name="connsiteY99" fmla="*/ 149387 h 304127"/>
              <a:gd name="connsiteX100" fmla="*/ 34929 w 306028"/>
              <a:gd name="connsiteY100" fmla="*/ 142910 h 304127"/>
              <a:gd name="connsiteX101" fmla="*/ 29888 w 306028"/>
              <a:gd name="connsiteY101" fmla="*/ 129955 h 304127"/>
              <a:gd name="connsiteX102" fmla="*/ 29888 w 306028"/>
              <a:gd name="connsiteY102" fmla="*/ 102606 h 304127"/>
              <a:gd name="connsiteX103" fmla="*/ 25567 w 306028"/>
              <a:gd name="connsiteY103" fmla="*/ 93249 h 304127"/>
              <a:gd name="connsiteX104" fmla="*/ 17645 w 306028"/>
              <a:gd name="connsiteY104" fmla="*/ 91090 h 304127"/>
              <a:gd name="connsiteX105" fmla="*/ 9363 w 306028"/>
              <a:gd name="connsiteY105" fmla="*/ 103325 h 304127"/>
              <a:gd name="connsiteX106" fmla="*/ 9363 w 306028"/>
              <a:gd name="connsiteY106" fmla="*/ 152626 h 304127"/>
              <a:gd name="connsiteX107" fmla="*/ 15844 w 306028"/>
              <a:gd name="connsiteY107" fmla="*/ 169899 h 304127"/>
              <a:gd name="connsiteX108" fmla="*/ 30968 w 306028"/>
              <a:gd name="connsiteY108" fmla="*/ 185373 h 304127"/>
              <a:gd name="connsiteX109" fmla="*/ 39250 w 306028"/>
              <a:gd name="connsiteY109" fmla="*/ 205525 h 304127"/>
              <a:gd name="connsiteX110" fmla="*/ 39250 w 306028"/>
              <a:gd name="connsiteY110" fmla="*/ 214881 h 304127"/>
              <a:gd name="connsiteX111" fmla="*/ 119551 w 306028"/>
              <a:gd name="connsiteY111" fmla="*/ 214881 h 304127"/>
              <a:gd name="connsiteX112" fmla="*/ 128553 w 306028"/>
              <a:gd name="connsiteY112" fmla="*/ 153705 h 304127"/>
              <a:gd name="connsiteX113" fmla="*/ 137916 w 306028"/>
              <a:gd name="connsiteY113" fmla="*/ 90370 h 304127"/>
              <a:gd name="connsiteX114" fmla="*/ 137916 w 306028"/>
              <a:gd name="connsiteY114" fmla="*/ 46468 h 304127"/>
              <a:gd name="connsiteX115" fmla="*/ 129634 w 306028"/>
              <a:gd name="connsiteY115" fmla="*/ 36751 h 304127"/>
              <a:gd name="connsiteX116" fmla="*/ 123152 w 306028"/>
              <a:gd name="connsiteY116" fmla="*/ 39270 h 304127"/>
              <a:gd name="connsiteX117" fmla="*/ 120271 w 306028"/>
              <a:gd name="connsiteY117" fmla="*/ 45748 h 304127"/>
              <a:gd name="connsiteX118" fmla="*/ 120271 w 306028"/>
              <a:gd name="connsiteY118" fmla="*/ 95768 h 304127"/>
              <a:gd name="connsiteX119" fmla="*/ 115950 w 306028"/>
              <a:gd name="connsiteY119" fmla="*/ 100446 h 304127"/>
              <a:gd name="connsiteX120" fmla="*/ 111269 w 306028"/>
              <a:gd name="connsiteY120" fmla="*/ 95768 h 304127"/>
              <a:gd name="connsiteX121" fmla="*/ 111269 w 306028"/>
              <a:gd name="connsiteY121" fmla="*/ 45748 h 304127"/>
              <a:gd name="connsiteX122" fmla="*/ 111269 w 306028"/>
              <a:gd name="connsiteY122" fmla="*/ 25956 h 304127"/>
              <a:gd name="connsiteX123" fmla="*/ 102627 w 306028"/>
              <a:gd name="connsiteY123" fmla="*/ 16599 h 304127"/>
              <a:gd name="connsiteX124" fmla="*/ 96145 w 306028"/>
              <a:gd name="connsiteY124" fmla="*/ 18759 h 304127"/>
              <a:gd name="connsiteX125" fmla="*/ 93264 w 306028"/>
              <a:gd name="connsiteY125" fmla="*/ 25236 h 304127"/>
              <a:gd name="connsiteX126" fmla="*/ 93264 w 306028"/>
              <a:gd name="connsiteY126" fmla="*/ 91450 h 304127"/>
              <a:gd name="connsiteX127" fmla="*/ 88583 w 306028"/>
              <a:gd name="connsiteY127" fmla="*/ 96128 h 304127"/>
              <a:gd name="connsiteX128" fmla="*/ 83902 w 306028"/>
              <a:gd name="connsiteY128" fmla="*/ 91450 h 304127"/>
              <a:gd name="connsiteX129" fmla="*/ 83902 w 306028"/>
              <a:gd name="connsiteY129" fmla="*/ 25236 h 304127"/>
              <a:gd name="connsiteX130" fmla="*/ 83902 w 306028"/>
              <a:gd name="connsiteY130" fmla="*/ 18759 h 304127"/>
              <a:gd name="connsiteX131" fmla="*/ 75620 w 306028"/>
              <a:gd name="connsiteY131" fmla="*/ 9402 h 304127"/>
              <a:gd name="connsiteX132" fmla="*/ 75980 w 306028"/>
              <a:gd name="connsiteY132" fmla="*/ 46 h 304127"/>
              <a:gd name="connsiteX133" fmla="*/ 91464 w 306028"/>
              <a:gd name="connsiteY133" fmla="*/ 10482 h 304127"/>
              <a:gd name="connsiteX134" fmla="*/ 102987 w 306028"/>
              <a:gd name="connsiteY134" fmla="*/ 7243 h 304127"/>
              <a:gd name="connsiteX135" fmla="*/ 120271 w 306028"/>
              <a:gd name="connsiteY135" fmla="*/ 25956 h 304127"/>
              <a:gd name="connsiteX136" fmla="*/ 120271 w 306028"/>
              <a:gd name="connsiteY136" fmla="*/ 29914 h 304127"/>
              <a:gd name="connsiteX137" fmla="*/ 130354 w 306028"/>
              <a:gd name="connsiteY137" fmla="*/ 27395 h 304127"/>
              <a:gd name="connsiteX138" fmla="*/ 147278 w 306028"/>
              <a:gd name="connsiteY138" fmla="*/ 46468 h 304127"/>
              <a:gd name="connsiteX139" fmla="*/ 147278 w 306028"/>
              <a:gd name="connsiteY139" fmla="*/ 90370 h 304127"/>
              <a:gd name="connsiteX140" fmla="*/ 137556 w 306028"/>
              <a:gd name="connsiteY140" fmla="*/ 156225 h 304127"/>
              <a:gd name="connsiteX141" fmla="*/ 128553 w 306028"/>
              <a:gd name="connsiteY141" fmla="*/ 214881 h 304127"/>
              <a:gd name="connsiteX142" fmla="*/ 130354 w 306028"/>
              <a:gd name="connsiteY142" fmla="*/ 214881 h 304127"/>
              <a:gd name="connsiteX143" fmla="*/ 139356 w 306028"/>
              <a:gd name="connsiteY143" fmla="*/ 224238 h 304127"/>
              <a:gd name="connsiteX144" fmla="*/ 139356 w 306028"/>
              <a:gd name="connsiteY144" fmla="*/ 299448 h 304127"/>
              <a:gd name="connsiteX145" fmla="*/ 134675 w 306028"/>
              <a:gd name="connsiteY145" fmla="*/ 304126 h 304127"/>
              <a:gd name="connsiteX146" fmla="*/ 130354 w 306028"/>
              <a:gd name="connsiteY146" fmla="*/ 299448 h 304127"/>
              <a:gd name="connsiteX147" fmla="*/ 130354 w 306028"/>
              <a:gd name="connsiteY147" fmla="*/ 269580 h 304127"/>
              <a:gd name="connsiteX148" fmla="*/ 28448 w 306028"/>
              <a:gd name="connsiteY148" fmla="*/ 269580 h 304127"/>
              <a:gd name="connsiteX149" fmla="*/ 28448 w 306028"/>
              <a:gd name="connsiteY149" fmla="*/ 299448 h 304127"/>
              <a:gd name="connsiteX150" fmla="*/ 23766 w 306028"/>
              <a:gd name="connsiteY150" fmla="*/ 304126 h 304127"/>
              <a:gd name="connsiteX151" fmla="*/ 19085 w 306028"/>
              <a:gd name="connsiteY151" fmla="*/ 299448 h 304127"/>
              <a:gd name="connsiteX152" fmla="*/ 19085 w 306028"/>
              <a:gd name="connsiteY152" fmla="*/ 224238 h 304127"/>
              <a:gd name="connsiteX153" fmla="*/ 28448 w 306028"/>
              <a:gd name="connsiteY153" fmla="*/ 214881 h 304127"/>
              <a:gd name="connsiteX154" fmla="*/ 29888 w 306028"/>
              <a:gd name="connsiteY154" fmla="*/ 214881 h 304127"/>
              <a:gd name="connsiteX155" fmla="*/ 29888 w 306028"/>
              <a:gd name="connsiteY155" fmla="*/ 205525 h 304127"/>
              <a:gd name="connsiteX156" fmla="*/ 24487 w 306028"/>
              <a:gd name="connsiteY156" fmla="*/ 191850 h 304127"/>
              <a:gd name="connsiteX157" fmla="*/ 9003 w 306028"/>
              <a:gd name="connsiteY157" fmla="*/ 176377 h 304127"/>
              <a:gd name="connsiteX158" fmla="*/ 0 w 306028"/>
              <a:gd name="connsiteY158" fmla="*/ 152626 h 304127"/>
              <a:gd name="connsiteX159" fmla="*/ 0 w 306028"/>
              <a:gd name="connsiteY159" fmla="*/ 103325 h 304127"/>
              <a:gd name="connsiteX160" fmla="*/ 15484 w 306028"/>
              <a:gd name="connsiteY160" fmla="*/ 82094 h 304127"/>
              <a:gd name="connsiteX161" fmla="*/ 29888 w 306028"/>
              <a:gd name="connsiteY161" fmla="*/ 85332 h 304127"/>
              <a:gd name="connsiteX162" fmla="*/ 29888 w 306028"/>
              <a:gd name="connsiteY162" fmla="*/ 38911 h 304127"/>
              <a:gd name="connsiteX163" fmla="*/ 44652 w 306028"/>
              <a:gd name="connsiteY163" fmla="*/ 20558 h 304127"/>
              <a:gd name="connsiteX164" fmla="*/ 56895 w 306028"/>
              <a:gd name="connsiteY164" fmla="*/ 22717 h 304127"/>
              <a:gd name="connsiteX165" fmla="*/ 56895 w 306028"/>
              <a:gd name="connsiteY165" fmla="*/ 18039 h 304127"/>
              <a:gd name="connsiteX166" fmla="*/ 62656 w 306028"/>
              <a:gd name="connsiteY166" fmla="*/ 5084 h 304127"/>
              <a:gd name="connsiteX167" fmla="*/ 75980 w 306028"/>
              <a:gd name="connsiteY167" fmla="*/ 46 h 3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06028" h="304127">
                <a:moveTo>
                  <a:pt x="28448" y="224238"/>
                </a:moveTo>
                <a:lnTo>
                  <a:pt x="28448" y="260583"/>
                </a:lnTo>
                <a:lnTo>
                  <a:pt x="130354" y="260583"/>
                </a:lnTo>
                <a:lnTo>
                  <a:pt x="130354" y="224238"/>
                </a:lnTo>
                <a:close/>
                <a:moveTo>
                  <a:pt x="235090" y="63546"/>
                </a:moveTo>
                <a:cubicBezTo>
                  <a:pt x="241932" y="63905"/>
                  <a:pt x="247693" y="68221"/>
                  <a:pt x="250214" y="73974"/>
                </a:cubicBezTo>
                <a:cubicBezTo>
                  <a:pt x="253815" y="71817"/>
                  <a:pt x="257776" y="70378"/>
                  <a:pt x="262097" y="70378"/>
                </a:cubicBezTo>
                <a:cubicBezTo>
                  <a:pt x="271459" y="71098"/>
                  <a:pt x="279381" y="79369"/>
                  <a:pt x="279381" y="89438"/>
                </a:cubicBezTo>
                <a:lnTo>
                  <a:pt x="279381" y="93034"/>
                </a:lnTo>
                <a:cubicBezTo>
                  <a:pt x="282262" y="91236"/>
                  <a:pt x="285503" y="90517"/>
                  <a:pt x="289104" y="90876"/>
                </a:cubicBezTo>
                <a:cubicBezTo>
                  <a:pt x="298826" y="91236"/>
                  <a:pt x="306028" y="99867"/>
                  <a:pt x="306028" y="109576"/>
                </a:cubicBezTo>
                <a:lnTo>
                  <a:pt x="306028" y="153449"/>
                </a:lnTo>
                <a:cubicBezTo>
                  <a:pt x="306028" y="176104"/>
                  <a:pt x="303147" y="198041"/>
                  <a:pt x="296306" y="219618"/>
                </a:cubicBezTo>
                <a:cubicBezTo>
                  <a:pt x="290544" y="239396"/>
                  <a:pt x="287663" y="259535"/>
                  <a:pt x="287663" y="280032"/>
                </a:cubicBezTo>
                <a:lnTo>
                  <a:pt x="287663" y="299452"/>
                </a:lnTo>
                <a:cubicBezTo>
                  <a:pt x="287663" y="302328"/>
                  <a:pt x="285503" y="304127"/>
                  <a:pt x="282982" y="304127"/>
                </a:cubicBezTo>
                <a:cubicBezTo>
                  <a:pt x="280462" y="304127"/>
                  <a:pt x="278301" y="302328"/>
                  <a:pt x="278301" y="299452"/>
                </a:cubicBezTo>
                <a:lnTo>
                  <a:pt x="278301" y="280032"/>
                </a:lnTo>
                <a:cubicBezTo>
                  <a:pt x="278301" y="258815"/>
                  <a:pt x="281542" y="237239"/>
                  <a:pt x="287663" y="217100"/>
                </a:cubicBezTo>
                <a:cubicBezTo>
                  <a:pt x="293785" y="196243"/>
                  <a:pt x="297026" y="175026"/>
                  <a:pt x="297026" y="153449"/>
                </a:cubicBezTo>
                <a:lnTo>
                  <a:pt x="297026" y="109576"/>
                </a:lnTo>
                <a:cubicBezTo>
                  <a:pt x="297026" y="104542"/>
                  <a:pt x="293065" y="100226"/>
                  <a:pt x="288744" y="100226"/>
                </a:cubicBezTo>
                <a:cubicBezTo>
                  <a:pt x="285863" y="99867"/>
                  <a:pt x="283702" y="100945"/>
                  <a:pt x="281902" y="102384"/>
                </a:cubicBezTo>
                <a:cubicBezTo>
                  <a:pt x="280101" y="104182"/>
                  <a:pt x="279381" y="106340"/>
                  <a:pt x="279381" y="108857"/>
                </a:cubicBezTo>
                <a:lnTo>
                  <a:pt x="279381" y="159203"/>
                </a:lnTo>
                <a:cubicBezTo>
                  <a:pt x="279381" y="161720"/>
                  <a:pt x="277221" y="163518"/>
                  <a:pt x="274700" y="163518"/>
                </a:cubicBezTo>
                <a:cubicBezTo>
                  <a:pt x="272179" y="163518"/>
                  <a:pt x="270019" y="161720"/>
                  <a:pt x="270019" y="159203"/>
                </a:cubicBezTo>
                <a:lnTo>
                  <a:pt x="270019" y="108857"/>
                </a:lnTo>
                <a:lnTo>
                  <a:pt x="270019" y="89438"/>
                </a:lnTo>
                <a:cubicBezTo>
                  <a:pt x="270019" y="84403"/>
                  <a:pt x="266058" y="80088"/>
                  <a:pt x="261377" y="79728"/>
                </a:cubicBezTo>
                <a:cubicBezTo>
                  <a:pt x="258856" y="79728"/>
                  <a:pt x="256695" y="80447"/>
                  <a:pt x="254895" y="82246"/>
                </a:cubicBezTo>
                <a:cubicBezTo>
                  <a:pt x="253095" y="83684"/>
                  <a:pt x="252374" y="86201"/>
                  <a:pt x="252374" y="88719"/>
                </a:cubicBezTo>
                <a:lnTo>
                  <a:pt x="252374" y="154887"/>
                </a:lnTo>
                <a:cubicBezTo>
                  <a:pt x="252374" y="157405"/>
                  <a:pt x="250214" y="159562"/>
                  <a:pt x="247693" y="159562"/>
                </a:cubicBezTo>
                <a:cubicBezTo>
                  <a:pt x="245172" y="159562"/>
                  <a:pt x="243012" y="157405"/>
                  <a:pt x="243012" y="154887"/>
                </a:cubicBezTo>
                <a:lnTo>
                  <a:pt x="243012" y="88719"/>
                </a:lnTo>
                <a:lnTo>
                  <a:pt x="243012" y="82246"/>
                </a:lnTo>
                <a:cubicBezTo>
                  <a:pt x="243012" y="77211"/>
                  <a:pt x="239051" y="72896"/>
                  <a:pt x="234370" y="72536"/>
                </a:cubicBezTo>
                <a:cubicBezTo>
                  <a:pt x="232209" y="72536"/>
                  <a:pt x="229689" y="73255"/>
                  <a:pt x="227888" y="75053"/>
                </a:cubicBezTo>
                <a:cubicBezTo>
                  <a:pt x="226088" y="76492"/>
                  <a:pt x="225007" y="79009"/>
                  <a:pt x="225007" y="81526"/>
                </a:cubicBezTo>
                <a:lnTo>
                  <a:pt x="225007" y="101665"/>
                </a:lnTo>
                <a:lnTo>
                  <a:pt x="225007" y="150572"/>
                </a:lnTo>
                <a:cubicBezTo>
                  <a:pt x="225007" y="153089"/>
                  <a:pt x="222847" y="155247"/>
                  <a:pt x="220326" y="155247"/>
                </a:cubicBezTo>
                <a:cubicBezTo>
                  <a:pt x="217805" y="155247"/>
                  <a:pt x="216005" y="153089"/>
                  <a:pt x="216005" y="150572"/>
                </a:cubicBezTo>
                <a:lnTo>
                  <a:pt x="216005" y="101665"/>
                </a:lnTo>
                <a:lnTo>
                  <a:pt x="216005" y="101305"/>
                </a:lnTo>
                <a:cubicBezTo>
                  <a:pt x="216005" y="98788"/>
                  <a:pt x="214565" y="96630"/>
                  <a:pt x="212764" y="94832"/>
                </a:cubicBezTo>
                <a:cubicBezTo>
                  <a:pt x="210604" y="93034"/>
                  <a:pt x="208083" y="92674"/>
                  <a:pt x="205202" y="93034"/>
                </a:cubicBezTo>
                <a:cubicBezTo>
                  <a:pt x="201241" y="93753"/>
                  <a:pt x="198000" y="97709"/>
                  <a:pt x="198000" y="102024"/>
                </a:cubicBezTo>
                <a:lnTo>
                  <a:pt x="198000" y="166035"/>
                </a:lnTo>
                <a:lnTo>
                  <a:pt x="198000" y="193366"/>
                </a:lnTo>
                <a:cubicBezTo>
                  <a:pt x="198000" y="195883"/>
                  <a:pt x="199081" y="198041"/>
                  <a:pt x="200521" y="199839"/>
                </a:cubicBezTo>
                <a:lnTo>
                  <a:pt x="206643" y="206312"/>
                </a:lnTo>
                <a:cubicBezTo>
                  <a:pt x="208443" y="208110"/>
                  <a:pt x="208083" y="211346"/>
                  <a:pt x="206643" y="212785"/>
                </a:cubicBezTo>
                <a:cubicBezTo>
                  <a:pt x="205562" y="213864"/>
                  <a:pt x="204482" y="214223"/>
                  <a:pt x="203402" y="214223"/>
                </a:cubicBezTo>
                <a:cubicBezTo>
                  <a:pt x="201961" y="214223"/>
                  <a:pt x="200881" y="213504"/>
                  <a:pt x="200161" y="212785"/>
                </a:cubicBezTo>
                <a:lnTo>
                  <a:pt x="193679" y="206312"/>
                </a:lnTo>
                <a:cubicBezTo>
                  <a:pt x="190798" y="202716"/>
                  <a:pt x="188998" y="198041"/>
                  <a:pt x="188998" y="193366"/>
                </a:cubicBezTo>
                <a:lnTo>
                  <a:pt x="188998" y="166035"/>
                </a:lnTo>
                <a:cubicBezTo>
                  <a:pt x="188998" y="162439"/>
                  <a:pt x="187198" y="158843"/>
                  <a:pt x="184677" y="156326"/>
                </a:cubicBezTo>
                <a:cubicBezTo>
                  <a:pt x="182156" y="154528"/>
                  <a:pt x="179276" y="153808"/>
                  <a:pt x="176395" y="154528"/>
                </a:cubicBezTo>
                <a:cubicBezTo>
                  <a:pt x="171714" y="155607"/>
                  <a:pt x="168113" y="160641"/>
                  <a:pt x="168113" y="166755"/>
                </a:cubicBezTo>
                <a:lnTo>
                  <a:pt x="168113" y="216021"/>
                </a:lnTo>
                <a:cubicBezTo>
                  <a:pt x="168113" y="222135"/>
                  <a:pt x="170273" y="228608"/>
                  <a:pt x="174594" y="232923"/>
                </a:cubicBezTo>
                <a:lnTo>
                  <a:pt x="190078" y="248746"/>
                </a:lnTo>
                <a:cubicBezTo>
                  <a:pt x="195120" y="253781"/>
                  <a:pt x="198000" y="260973"/>
                  <a:pt x="198000" y="268525"/>
                </a:cubicBezTo>
                <a:lnTo>
                  <a:pt x="198000" y="299452"/>
                </a:lnTo>
                <a:cubicBezTo>
                  <a:pt x="198000" y="302328"/>
                  <a:pt x="196200" y="304127"/>
                  <a:pt x="193679" y="304127"/>
                </a:cubicBezTo>
                <a:cubicBezTo>
                  <a:pt x="190798" y="304127"/>
                  <a:pt x="188998" y="302328"/>
                  <a:pt x="188998" y="299452"/>
                </a:cubicBezTo>
                <a:lnTo>
                  <a:pt x="188998" y="268525"/>
                </a:lnTo>
                <a:cubicBezTo>
                  <a:pt x="188998" y="263490"/>
                  <a:pt x="186837" y="258815"/>
                  <a:pt x="183237" y="255219"/>
                </a:cubicBezTo>
                <a:lnTo>
                  <a:pt x="167753" y="239396"/>
                </a:lnTo>
                <a:cubicBezTo>
                  <a:pt x="161991" y="232923"/>
                  <a:pt x="158750" y="224652"/>
                  <a:pt x="158750" y="216021"/>
                </a:cubicBezTo>
                <a:lnTo>
                  <a:pt x="158750" y="166755"/>
                </a:lnTo>
                <a:cubicBezTo>
                  <a:pt x="158750" y="156326"/>
                  <a:pt x="165232" y="147695"/>
                  <a:pt x="174234" y="145537"/>
                </a:cubicBezTo>
                <a:cubicBezTo>
                  <a:pt x="179276" y="144458"/>
                  <a:pt x="184677" y="145537"/>
                  <a:pt x="188998" y="148414"/>
                </a:cubicBezTo>
                <a:lnTo>
                  <a:pt x="188998" y="102024"/>
                </a:lnTo>
                <a:cubicBezTo>
                  <a:pt x="188998" y="93034"/>
                  <a:pt x="195120" y="85482"/>
                  <a:pt x="203762" y="83684"/>
                </a:cubicBezTo>
                <a:cubicBezTo>
                  <a:pt x="207723" y="82965"/>
                  <a:pt x="212404" y="83684"/>
                  <a:pt x="216005" y="85842"/>
                </a:cubicBezTo>
                <a:lnTo>
                  <a:pt x="216005" y="81526"/>
                </a:lnTo>
                <a:cubicBezTo>
                  <a:pt x="216005" y="76492"/>
                  <a:pt x="217805" y="71817"/>
                  <a:pt x="221406" y="68580"/>
                </a:cubicBezTo>
                <a:cubicBezTo>
                  <a:pt x="225007" y="64984"/>
                  <a:pt x="230049" y="63186"/>
                  <a:pt x="235090" y="63546"/>
                </a:cubicBezTo>
                <a:close/>
                <a:moveTo>
                  <a:pt x="75620" y="9402"/>
                </a:moveTo>
                <a:cubicBezTo>
                  <a:pt x="73459" y="9042"/>
                  <a:pt x="70939" y="10122"/>
                  <a:pt x="69138" y="11561"/>
                </a:cubicBezTo>
                <a:cubicBezTo>
                  <a:pt x="67338" y="13361"/>
                  <a:pt x="66257" y="15520"/>
                  <a:pt x="66257" y="18039"/>
                </a:cubicBezTo>
                <a:lnTo>
                  <a:pt x="66257" y="38191"/>
                </a:lnTo>
                <a:lnTo>
                  <a:pt x="66257" y="87132"/>
                </a:lnTo>
                <a:cubicBezTo>
                  <a:pt x="66257" y="90011"/>
                  <a:pt x="64097" y="91810"/>
                  <a:pt x="61576" y="91810"/>
                </a:cubicBezTo>
                <a:cubicBezTo>
                  <a:pt x="59055" y="91810"/>
                  <a:pt x="56895" y="90011"/>
                  <a:pt x="56895" y="87132"/>
                </a:cubicBezTo>
                <a:lnTo>
                  <a:pt x="56895" y="38191"/>
                </a:lnTo>
                <a:cubicBezTo>
                  <a:pt x="56895" y="35672"/>
                  <a:pt x="55815" y="33153"/>
                  <a:pt x="54014" y="31354"/>
                </a:cubicBezTo>
                <a:cubicBezTo>
                  <a:pt x="51854" y="29914"/>
                  <a:pt x="49333" y="29194"/>
                  <a:pt x="46452" y="29554"/>
                </a:cubicBezTo>
                <a:cubicBezTo>
                  <a:pt x="42491" y="30634"/>
                  <a:pt x="39250" y="34592"/>
                  <a:pt x="39250" y="38911"/>
                </a:cubicBezTo>
                <a:lnTo>
                  <a:pt x="39250" y="102606"/>
                </a:lnTo>
                <a:lnTo>
                  <a:pt x="39250" y="129955"/>
                </a:lnTo>
                <a:cubicBezTo>
                  <a:pt x="39250" y="132474"/>
                  <a:pt x="39971" y="134993"/>
                  <a:pt x="41771" y="136432"/>
                </a:cubicBezTo>
                <a:lnTo>
                  <a:pt x="47893" y="143270"/>
                </a:lnTo>
                <a:cubicBezTo>
                  <a:pt x="49693" y="145069"/>
                  <a:pt x="49333" y="147948"/>
                  <a:pt x="47532" y="149747"/>
                </a:cubicBezTo>
                <a:cubicBezTo>
                  <a:pt x="46812" y="150467"/>
                  <a:pt x="45732" y="150827"/>
                  <a:pt x="44292" y="150827"/>
                </a:cubicBezTo>
                <a:cubicBezTo>
                  <a:pt x="43211" y="150827"/>
                  <a:pt x="42131" y="150107"/>
                  <a:pt x="41051" y="149387"/>
                </a:cubicBezTo>
                <a:lnTo>
                  <a:pt x="34929" y="142910"/>
                </a:lnTo>
                <a:cubicBezTo>
                  <a:pt x="32048" y="139311"/>
                  <a:pt x="29888" y="134993"/>
                  <a:pt x="29888" y="129955"/>
                </a:cubicBezTo>
                <a:lnTo>
                  <a:pt x="29888" y="102606"/>
                </a:lnTo>
                <a:cubicBezTo>
                  <a:pt x="29888" y="99007"/>
                  <a:pt x="28448" y="95408"/>
                  <a:pt x="25567" y="93249"/>
                </a:cubicBezTo>
                <a:cubicBezTo>
                  <a:pt x="23406" y="91090"/>
                  <a:pt x="20526" y="90730"/>
                  <a:pt x="17645" y="91090"/>
                </a:cubicBezTo>
                <a:cubicBezTo>
                  <a:pt x="12964" y="92530"/>
                  <a:pt x="9363" y="97568"/>
                  <a:pt x="9363" y="103325"/>
                </a:cubicBezTo>
                <a:lnTo>
                  <a:pt x="9363" y="152626"/>
                </a:lnTo>
                <a:cubicBezTo>
                  <a:pt x="9363" y="159103"/>
                  <a:pt x="11523" y="165221"/>
                  <a:pt x="15844" y="169899"/>
                </a:cubicBezTo>
                <a:lnTo>
                  <a:pt x="30968" y="185373"/>
                </a:lnTo>
                <a:cubicBezTo>
                  <a:pt x="36370" y="190771"/>
                  <a:pt x="39250" y="197968"/>
                  <a:pt x="39250" y="205525"/>
                </a:cubicBezTo>
                <a:lnTo>
                  <a:pt x="39250" y="214881"/>
                </a:lnTo>
                <a:lnTo>
                  <a:pt x="119551" y="214881"/>
                </a:lnTo>
                <a:cubicBezTo>
                  <a:pt x="119551" y="194369"/>
                  <a:pt x="122792" y="173498"/>
                  <a:pt x="128553" y="153705"/>
                </a:cubicBezTo>
                <a:cubicBezTo>
                  <a:pt x="135035" y="133194"/>
                  <a:pt x="137916" y="111962"/>
                  <a:pt x="137916" y="90370"/>
                </a:cubicBezTo>
                <a:lnTo>
                  <a:pt x="137916" y="46468"/>
                </a:lnTo>
                <a:cubicBezTo>
                  <a:pt x="137916" y="41070"/>
                  <a:pt x="134315" y="37111"/>
                  <a:pt x="129634" y="36751"/>
                </a:cubicBezTo>
                <a:cubicBezTo>
                  <a:pt x="127113" y="36392"/>
                  <a:pt x="124952" y="37471"/>
                  <a:pt x="123152" y="39270"/>
                </a:cubicBezTo>
                <a:cubicBezTo>
                  <a:pt x="121351" y="40710"/>
                  <a:pt x="120271" y="43229"/>
                  <a:pt x="120271" y="45748"/>
                </a:cubicBezTo>
                <a:lnTo>
                  <a:pt x="120271" y="95768"/>
                </a:lnTo>
                <a:cubicBezTo>
                  <a:pt x="120271" y="98287"/>
                  <a:pt x="118471" y="100446"/>
                  <a:pt x="115950" y="100446"/>
                </a:cubicBezTo>
                <a:cubicBezTo>
                  <a:pt x="113069" y="100446"/>
                  <a:pt x="111269" y="98287"/>
                  <a:pt x="111269" y="95768"/>
                </a:cubicBezTo>
                <a:lnTo>
                  <a:pt x="111269" y="45748"/>
                </a:lnTo>
                <a:lnTo>
                  <a:pt x="111269" y="25956"/>
                </a:lnTo>
                <a:cubicBezTo>
                  <a:pt x="111269" y="20918"/>
                  <a:pt x="107308" y="16599"/>
                  <a:pt x="102627" y="16599"/>
                </a:cubicBezTo>
                <a:cubicBezTo>
                  <a:pt x="100106" y="16240"/>
                  <a:pt x="97945" y="17319"/>
                  <a:pt x="96145" y="18759"/>
                </a:cubicBezTo>
                <a:cubicBezTo>
                  <a:pt x="94345" y="20558"/>
                  <a:pt x="93264" y="22717"/>
                  <a:pt x="93264" y="25236"/>
                </a:cubicBezTo>
                <a:lnTo>
                  <a:pt x="93264" y="91450"/>
                </a:lnTo>
                <a:cubicBezTo>
                  <a:pt x="93264" y="93969"/>
                  <a:pt x="91104" y="96128"/>
                  <a:pt x="88583" y="96128"/>
                </a:cubicBezTo>
                <a:cubicBezTo>
                  <a:pt x="86422" y="96128"/>
                  <a:pt x="83902" y="93969"/>
                  <a:pt x="83902" y="91450"/>
                </a:cubicBezTo>
                <a:lnTo>
                  <a:pt x="83902" y="25236"/>
                </a:lnTo>
                <a:lnTo>
                  <a:pt x="83902" y="18759"/>
                </a:lnTo>
                <a:cubicBezTo>
                  <a:pt x="83902" y="13721"/>
                  <a:pt x="80301" y="9402"/>
                  <a:pt x="75620" y="9402"/>
                </a:cubicBezTo>
                <a:close/>
                <a:moveTo>
                  <a:pt x="75980" y="46"/>
                </a:moveTo>
                <a:cubicBezTo>
                  <a:pt x="83182" y="406"/>
                  <a:pt x="88583" y="4724"/>
                  <a:pt x="91464" y="10482"/>
                </a:cubicBezTo>
                <a:cubicBezTo>
                  <a:pt x="94705" y="8323"/>
                  <a:pt x="99026" y="6883"/>
                  <a:pt x="102987" y="7243"/>
                </a:cubicBezTo>
                <a:cubicBezTo>
                  <a:pt x="112709" y="7603"/>
                  <a:pt x="120271" y="15880"/>
                  <a:pt x="120271" y="25956"/>
                </a:cubicBezTo>
                <a:lnTo>
                  <a:pt x="120271" y="29914"/>
                </a:lnTo>
                <a:cubicBezTo>
                  <a:pt x="123152" y="28115"/>
                  <a:pt x="126753" y="27395"/>
                  <a:pt x="130354" y="27395"/>
                </a:cubicBezTo>
                <a:cubicBezTo>
                  <a:pt x="140076" y="27755"/>
                  <a:pt x="147278" y="36032"/>
                  <a:pt x="147278" y="46468"/>
                </a:cubicBezTo>
                <a:lnTo>
                  <a:pt x="147278" y="90370"/>
                </a:lnTo>
                <a:cubicBezTo>
                  <a:pt x="147278" y="112682"/>
                  <a:pt x="144037" y="134993"/>
                  <a:pt x="137556" y="156225"/>
                </a:cubicBezTo>
                <a:cubicBezTo>
                  <a:pt x="131794" y="175297"/>
                  <a:pt x="128553" y="195089"/>
                  <a:pt x="128553" y="214881"/>
                </a:cubicBezTo>
                <a:lnTo>
                  <a:pt x="130354" y="214881"/>
                </a:lnTo>
                <a:cubicBezTo>
                  <a:pt x="135395" y="214881"/>
                  <a:pt x="139356" y="219200"/>
                  <a:pt x="139356" y="224238"/>
                </a:cubicBezTo>
                <a:lnTo>
                  <a:pt x="139356" y="299448"/>
                </a:lnTo>
                <a:cubicBezTo>
                  <a:pt x="139356" y="302327"/>
                  <a:pt x="137556" y="304126"/>
                  <a:pt x="134675" y="304126"/>
                </a:cubicBezTo>
                <a:cubicBezTo>
                  <a:pt x="132154" y="304126"/>
                  <a:pt x="130354" y="302327"/>
                  <a:pt x="130354" y="299448"/>
                </a:cubicBezTo>
                <a:lnTo>
                  <a:pt x="130354" y="269580"/>
                </a:lnTo>
                <a:lnTo>
                  <a:pt x="28448" y="269580"/>
                </a:lnTo>
                <a:lnTo>
                  <a:pt x="28448" y="299448"/>
                </a:lnTo>
                <a:cubicBezTo>
                  <a:pt x="28448" y="302327"/>
                  <a:pt x="26287" y="304126"/>
                  <a:pt x="23766" y="304126"/>
                </a:cubicBezTo>
                <a:cubicBezTo>
                  <a:pt x="21246" y="304126"/>
                  <a:pt x="19085" y="302327"/>
                  <a:pt x="19085" y="299448"/>
                </a:cubicBezTo>
                <a:lnTo>
                  <a:pt x="19085" y="224238"/>
                </a:lnTo>
                <a:cubicBezTo>
                  <a:pt x="19085" y="219200"/>
                  <a:pt x="23406" y="214881"/>
                  <a:pt x="28448" y="214881"/>
                </a:cubicBezTo>
                <a:lnTo>
                  <a:pt x="29888" y="214881"/>
                </a:lnTo>
                <a:lnTo>
                  <a:pt x="29888" y="205525"/>
                </a:lnTo>
                <a:cubicBezTo>
                  <a:pt x="29888" y="200487"/>
                  <a:pt x="28087" y="195449"/>
                  <a:pt x="24487" y="191850"/>
                </a:cubicBezTo>
                <a:lnTo>
                  <a:pt x="9003" y="176377"/>
                </a:lnTo>
                <a:cubicBezTo>
                  <a:pt x="3241" y="169899"/>
                  <a:pt x="0" y="161622"/>
                  <a:pt x="0" y="152626"/>
                </a:cubicBezTo>
                <a:lnTo>
                  <a:pt x="0" y="103325"/>
                </a:lnTo>
                <a:cubicBezTo>
                  <a:pt x="0" y="93249"/>
                  <a:pt x="6482" y="84253"/>
                  <a:pt x="15484" y="82094"/>
                </a:cubicBezTo>
                <a:cubicBezTo>
                  <a:pt x="20526" y="81014"/>
                  <a:pt x="25567" y="82094"/>
                  <a:pt x="29888" y="85332"/>
                </a:cubicBezTo>
                <a:lnTo>
                  <a:pt x="29888" y="38911"/>
                </a:lnTo>
                <a:cubicBezTo>
                  <a:pt x="29888" y="29914"/>
                  <a:pt x="36010" y="21997"/>
                  <a:pt x="44652" y="20558"/>
                </a:cubicBezTo>
                <a:cubicBezTo>
                  <a:pt x="48973" y="19838"/>
                  <a:pt x="53654" y="20558"/>
                  <a:pt x="56895" y="22717"/>
                </a:cubicBezTo>
                <a:lnTo>
                  <a:pt x="56895" y="18039"/>
                </a:lnTo>
                <a:cubicBezTo>
                  <a:pt x="56895" y="13001"/>
                  <a:pt x="59055" y="8323"/>
                  <a:pt x="62656" y="5084"/>
                </a:cubicBezTo>
                <a:cubicBezTo>
                  <a:pt x="66257" y="1485"/>
                  <a:pt x="71299" y="-314"/>
                  <a:pt x="75980" y="46"/>
                </a:cubicBezTo>
                <a:close/>
              </a:path>
            </a:pathLst>
          </a:custGeom>
          <a:solidFill>
            <a:schemeClr val="bg1"/>
          </a:solidFill>
          <a:ln>
            <a:noFill/>
          </a:ln>
          <a:effectLst/>
        </p:spPr>
        <p:txBody>
          <a:bodyPr wrap="square" anchor="ctr">
            <a:noAutofit/>
          </a:bodyPr>
          <a:lstStyle/>
          <a:p>
            <a:endParaRPr lang="en-US" sz="1000">
              <a:latin typeface="+mj-lt"/>
            </a:endParaRPr>
          </a:p>
        </p:txBody>
      </p:sp>
      <p:sp>
        <p:nvSpPr>
          <p:cNvPr id="24" name="Freeform 45">
            <a:extLst>
              <a:ext uri="{FF2B5EF4-FFF2-40B4-BE49-F238E27FC236}">
                <a16:creationId xmlns:a16="http://schemas.microsoft.com/office/drawing/2014/main" id="{7127100B-D49E-4D99-AEE0-D39E8B88BC10}"/>
              </a:ext>
            </a:extLst>
          </p:cNvPr>
          <p:cNvSpPr>
            <a:spLocks noChangeAspect="1" noChangeArrowheads="1"/>
          </p:cNvSpPr>
          <p:nvPr/>
        </p:nvSpPr>
        <p:spPr bwMode="auto">
          <a:xfrm>
            <a:off x="4661306" y="4864282"/>
            <a:ext cx="538714" cy="54033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800">
              <a:latin typeface="+mj-lt"/>
            </a:endParaRPr>
          </a:p>
        </p:txBody>
      </p:sp>
      <p:cxnSp>
        <p:nvCxnSpPr>
          <p:cNvPr id="25" name="Straight Connector 24">
            <a:extLst>
              <a:ext uri="{FF2B5EF4-FFF2-40B4-BE49-F238E27FC236}">
                <a16:creationId xmlns:a16="http://schemas.microsoft.com/office/drawing/2014/main" id="{FBDA413A-A23B-4228-BB47-AA3EFE1AF968}"/>
              </a:ext>
            </a:extLst>
          </p:cNvPr>
          <p:cNvCxnSpPr>
            <a:cxnSpLocks/>
          </p:cNvCxnSpPr>
          <p:nvPr/>
        </p:nvCxnSpPr>
        <p:spPr>
          <a:xfrm>
            <a:off x="6099203" y="4370936"/>
            <a:ext cx="457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2F6D0B-2C5C-4163-96D7-856296C7C989}"/>
              </a:ext>
            </a:extLst>
          </p:cNvPr>
          <p:cNvCxnSpPr>
            <a:cxnSpLocks/>
          </p:cNvCxnSpPr>
          <p:nvPr/>
        </p:nvCxnSpPr>
        <p:spPr>
          <a:xfrm>
            <a:off x="6099203" y="5978511"/>
            <a:ext cx="457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MobileReportingApp_BO30sec">
            <a:hlinkClick r:id="" action="ppaction://media"/>
            <a:extLst>
              <a:ext uri="{FF2B5EF4-FFF2-40B4-BE49-F238E27FC236}">
                <a16:creationId xmlns:a16="http://schemas.microsoft.com/office/drawing/2014/main" id="{24BFA1C0-2935-4B51-B308-3DFAFB6EECF0}"/>
              </a:ext>
            </a:extLst>
          </p:cNvPr>
          <p:cNvPicPr>
            <a:picLocks noChangeAspect="1"/>
          </p:cNvPicPr>
          <p:nvPr>
            <a:videoFile r:link="rId1"/>
            <p:extLst>
              <p:ext uri="{DAA4B4D4-6D71-4841-9C94-3DE7FCFB9230}">
                <p14:media xmlns:p14="http://schemas.microsoft.com/office/powerpoint/2010/main" r:embed="rId2">
                  <p14:trim end="794.3333"/>
                </p14:media>
              </p:ext>
            </p:extLst>
          </p:nvPr>
        </p:nvPicPr>
        <p:blipFill>
          <a:blip r:embed="rId5"/>
          <a:stretch>
            <a:fillRect/>
          </a:stretch>
        </p:blipFill>
        <p:spPr>
          <a:xfrm>
            <a:off x="682714" y="1439801"/>
            <a:ext cx="2452349" cy="4882342"/>
          </a:xfrm>
          <a:prstGeom prst="rect">
            <a:avLst/>
          </a:prstGeom>
        </p:spPr>
      </p:pic>
    </p:spTree>
    <p:extLst>
      <p:ext uri="{BB962C8B-B14F-4D97-AF65-F5344CB8AC3E}">
        <p14:creationId xmlns:p14="http://schemas.microsoft.com/office/powerpoint/2010/main" val="774532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224E"/>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723C2-5D80-457D-A52F-88CD8BFDC3A3}"/>
              </a:ext>
            </a:extLst>
          </p:cNvPr>
          <p:cNvSpPr>
            <a:spLocks noGrp="1"/>
          </p:cNvSpPr>
          <p:nvPr>
            <p:ph type="title"/>
          </p:nvPr>
        </p:nvSpPr>
        <p:spPr>
          <a:xfrm>
            <a:off x="767793" y="3316552"/>
            <a:ext cx="5092851" cy="1478466"/>
          </a:xfrm>
        </p:spPr>
        <p:txBody>
          <a:bodyPr/>
          <a:lstStyle/>
          <a:p>
            <a:r>
              <a:rPr lang="en-GB"/>
              <a:t>Safety benefits from a holistic approach</a:t>
            </a:r>
            <a:br>
              <a:rPr lang="en-GB"/>
            </a:br>
            <a:br>
              <a:rPr lang="en-GB"/>
            </a:br>
            <a:endParaRPr lang="en-GB"/>
          </a:p>
        </p:txBody>
      </p:sp>
      <p:sp>
        <p:nvSpPr>
          <p:cNvPr id="4" name="Text Placeholder 3">
            <a:extLst>
              <a:ext uri="{FF2B5EF4-FFF2-40B4-BE49-F238E27FC236}">
                <a16:creationId xmlns:a16="http://schemas.microsoft.com/office/drawing/2014/main" id="{9C9384F0-1210-4EFD-93CB-9552B83351FE}"/>
              </a:ext>
            </a:extLst>
          </p:cNvPr>
          <p:cNvSpPr>
            <a:spLocks noGrp="1"/>
          </p:cNvSpPr>
          <p:nvPr>
            <p:ph type="body" sz="quarter" idx="11"/>
          </p:nvPr>
        </p:nvSpPr>
        <p:spPr/>
        <p:txBody>
          <a:bodyPr/>
          <a:lstStyle/>
          <a:p>
            <a:endParaRPr lang="en-GB"/>
          </a:p>
        </p:txBody>
      </p:sp>
      <p:grpSp>
        <p:nvGrpSpPr>
          <p:cNvPr id="6" name="Group 5">
            <a:extLst>
              <a:ext uri="{FF2B5EF4-FFF2-40B4-BE49-F238E27FC236}">
                <a16:creationId xmlns:a16="http://schemas.microsoft.com/office/drawing/2014/main" id="{AD51B273-0975-421F-9522-6B671A00AE12}"/>
              </a:ext>
            </a:extLst>
          </p:cNvPr>
          <p:cNvGrpSpPr/>
          <p:nvPr/>
        </p:nvGrpSpPr>
        <p:grpSpPr>
          <a:xfrm>
            <a:off x="6556254" y="938893"/>
            <a:ext cx="4914385" cy="5002249"/>
            <a:chOff x="6789935" y="786494"/>
            <a:chExt cx="4876026" cy="4963204"/>
          </a:xfrm>
        </p:grpSpPr>
        <p:sp>
          <p:nvSpPr>
            <p:cNvPr id="7" name="Title 1">
              <a:extLst>
                <a:ext uri="{FF2B5EF4-FFF2-40B4-BE49-F238E27FC236}">
                  <a16:creationId xmlns:a16="http://schemas.microsoft.com/office/drawing/2014/main" id="{42174FC3-7F4D-4A22-9D7A-48CCF8D39A44}"/>
                </a:ext>
              </a:extLst>
            </p:cNvPr>
            <p:cNvSpPr txBox="1">
              <a:spLocks/>
            </p:cNvSpPr>
            <p:nvPr userDrawn="1"/>
          </p:nvSpPr>
          <p:spPr>
            <a:xfrm>
              <a:off x="8925278" y="2042076"/>
              <a:ext cx="897162" cy="3449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400">
                  <a:latin typeface="Calibri Light" panose="020F0302020204030204" pitchFamily="34" charset="0"/>
                  <a:cs typeface="Calibri Light" panose="020F0302020204030204" pitchFamily="34" charset="0"/>
                </a:rPr>
                <a:t>People</a:t>
              </a:r>
              <a:endParaRPr lang="en-GB" sz="1400" spc="30">
                <a:latin typeface="Calibri Light" panose="020F0302020204030204" pitchFamily="34" charset="0"/>
                <a:cs typeface="Calibri Light" panose="020F0302020204030204" pitchFamily="34" charset="0"/>
              </a:endParaRPr>
            </a:p>
          </p:txBody>
        </p:sp>
        <p:sp>
          <p:nvSpPr>
            <p:cNvPr id="8" name="Oval 7">
              <a:extLst>
                <a:ext uri="{FF2B5EF4-FFF2-40B4-BE49-F238E27FC236}">
                  <a16:creationId xmlns:a16="http://schemas.microsoft.com/office/drawing/2014/main" id="{9D3CD97C-CEA4-479B-98B3-7F0DCCCB71FD}"/>
                </a:ext>
              </a:extLst>
            </p:cNvPr>
            <p:cNvSpPr/>
            <p:nvPr userDrawn="1"/>
          </p:nvSpPr>
          <p:spPr>
            <a:xfrm>
              <a:off x="8278076" y="786494"/>
              <a:ext cx="2014538" cy="19822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BC4A301-3081-4EB4-8655-08E5B8D16F52}"/>
                </a:ext>
              </a:extLst>
            </p:cNvPr>
            <p:cNvSpPr/>
            <p:nvPr userDrawn="1"/>
          </p:nvSpPr>
          <p:spPr>
            <a:xfrm>
              <a:off x="8215702" y="2585589"/>
              <a:ext cx="2014538" cy="19822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B9316F3-A9FE-435F-B745-1DB7A823D5E3}"/>
                </a:ext>
              </a:extLst>
            </p:cNvPr>
            <p:cNvSpPr/>
            <p:nvPr userDrawn="1"/>
          </p:nvSpPr>
          <p:spPr>
            <a:xfrm>
              <a:off x="9651423" y="3766482"/>
              <a:ext cx="2014538" cy="19822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6F592D7-FDB9-4747-8CD7-C8A735BBE760}"/>
                </a:ext>
              </a:extLst>
            </p:cNvPr>
            <p:cNvSpPr/>
            <p:nvPr userDrawn="1"/>
          </p:nvSpPr>
          <p:spPr>
            <a:xfrm>
              <a:off x="6789935" y="3767481"/>
              <a:ext cx="2014538" cy="19822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882EF25-6DE7-4159-80BC-9072BAE10724}"/>
                </a:ext>
              </a:extLst>
            </p:cNvPr>
            <p:cNvSpPr txBox="1">
              <a:spLocks/>
            </p:cNvSpPr>
            <p:nvPr userDrawn="1"/>
          </p:nvSpPr>
          <p:spPr>
            <a:xfrm>
              <a:off x="10292614" y="5051686"/>
              <a:ext cx="897162" cy="3449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400">
                  <a:latin typeface="Calibri Light" panose="020F0302020204030204" pitchFamily="34" charset="0"/>
                  <a:cs typeface="Calibri Light" panose="020F0302020204030204" pitchFamily="34" charset="0"/>
                </a:rPr>
                <a:t>Process</a:t>
              </a:r>
              <a:endParaRPr lang="en-GB" sz="1400" spc="30">
                <a:latin typeface="Calibri Light" panose="020F0302020204030204" pitchFamily="34" charset="0"/>
                <a:cs typeface="Calibri Light" panose="020F0302020204030204" pitchFamily="34" charset="0"/>
              </a:endParaRPr>
            </a:p>
          </p:txBody>
        </p:sp>
        <p:sp>
          <p:nvSpPr>
            <p:cNvPr id="13" name="Title 1">
              <a:extLst>
                <a:ext uri="{FF2B5EF4-FFF2-40B4-BE49-F238E27FC236}">
                  <a16:creationId xmlns:a16="http://schemas.microsoft.com/office/drawing/2014/main" id="{69477C19-E5E2-4DE9-AE63-AE3863FB705B}"/>
                </a:ext>
              </a:extLst>
            </p:cNvPr>
            <p:cNvSpPr txBox="1">
              <a:spLocks/>
            </p:cNvSpPr>
            <p:nvPr userDrawn="1"/>
          </p:nvSpPr>
          <p:spPr>
            <a:xfrm>
              <a:off x="8677291" y="4058165"/>
              <a:ext cx="1199708" cy="3449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1600"/>
                </a:lnSpc>
              </a:pPr>
              <a:r>
                <a:rPr lang="en-GB" sz="1400">
                  <a:latin typeface="Calibri Light" panose="020F0302020204030204" pitchFamily="34" charset="0"/>
                  <a:cs typeface="Calibri Light" panose="020F0302020204030204" pitchFamily="34" charset="0"/>
                </a:rPr>
                <a:t>Data &amp; technology</a:t>
              </a:r>
              <a:endParaRPr lang="en-GB" sz="1400" spc="30">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3F0A91A1-40B8-4F58-A696-52BEA922C858}"/>
                </a:ext>
              </a:extLst>
            </p:cNvPr>
            <p:cNvSpPr txBox="1">
              <a:spLocks/>
            </p:cNvSpPr>
            <p:nvPr userDrawn="1"/>
          </p:nvSpPr>
          <p:spPr>
            <a:xfrm>
              <a:off x="7392747" y="5123968"/>
              <a:ext cx="897162" cy="3449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400">
                  <a:latin typeface="Calibri Light" panose="020F0302020204030204" pitchFamily="34" charset="0"/>
                  <a:cs typeface="Calibri Light" panose="020F0302020204030204" pitchFamily="34" charset="0"/>
                </a:rPr>
                <a:t>Machines</a:t>
              </a:r>
              <a:endParaRPr lang="en-GB" sz="1400" spc="30">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9B8C7F98-B086-42BF-A37A-64FA130D7D0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8816127" y="3019105"/>
              <a:ext cx="898879" cy="898879"/>
            </a:xfrm>
            <a:prstGeom prst="rect">
              <a:avLst/>
            </a:prstGeom>
          </p:spPr>
        </p:pic>
        <p:pic>
          <p:nvPicPr>
            <p:cNvPr id="16" name="Picture 15">
              <a:extLst>
                <a:ext uri="{FF2B5EF4-FFF2-40B4-BE49-F238E27FC236}">
                  <a16:creationId xmlns:a16="http://schemas.microsoft.com/office/drawing/2014/main" id="{CB573E19-0CD1-4983-966C-378347CEB35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04076" y="4038409"/>
              <a:ext cx="1038905" cy="1119843"/>
            </a:xfrm>
            <a:prstGeom prst="rect">
              <a:avLst/>
            </a:prstGeom>
          </p:spPr>
        </p:pic>
        <p:grpSp>
          <p:nvGrpSpPr>
            <p:cNvPr id="17" name="Group 16">
              <a:extLst>
                <a:ext uri="{FF2B5EF4-FFF2-40B4-BE49-F238E27FC236}">
                  <a16:creationId xmlns:a16="http://schemas.microsoft.com/office/drawing/2014/main" id="{6036CD0E-4A57-4554-91C1-92589332E3F7}"/>
                </a:ext>
              </a:extLst>
            </p:cNvPr>
            <p:cNvGrpSpPr/>
            <p:nvPr userDrawn="1"/>
          </p:nvGrpSpPr>
          <p:grpSpPr>
            <a:xfrm>
              <a:off x="7601262" y="2174101"/>
              <a:ext cx="3134273" cy="3005228"/>
              <a:chOff x="6987112" y="2174101"/>
              <a:chExt cx="3134273" cy="3005228"/>
            </a:xfrm>
          </p:grpSpPr>
          <p:sp>
            <p:nvSpPr>
              <p:cNvPr id="20" name="Arc 19">
                <a:extLst>
                  <a:ext uri="{FF2B5EF4-FFF2-40B4-BE49-F238E27FC236}">
                    <a16:creationId xmlns:a16="http://schemas.microsoft.com/office/drawing/2014/main" id="{F0D5CC7B-1E5C-4685-BC4F-91754BE50BD2}"/>
                  </a:ext>
                </a:extLst>
              </p:cNvPr>
              <p:cNvSpPr/>
              <p:nvPr/>
            </p:nvSpPr>
            <p:spPr>
              <a:xfrm rot="14997386">
                <a:off x="6979456" y="2181757"/>
                <a:ext cx="2314031" cy="2298719"/>
              </a:xfrm>
              <a:prstGeom prst="arc">
                <a:avLst/>
              </a:prstGeom>
              <a:ln w="38100" cap="flat" cmpd="sng" algn="ctr">
                <a:solidFill>
                  <a:srgbClr val="81CCE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82EF1179-3748-4437-B112-12E40A94B02A}"/>
                  </a:ext>
                </a:extLst>
              </p:cNvPr>
              <p:cNvSpPr/>
              <p:nvPr/>
            </p:nvSpPr>
            <p:spPr>
              <a:xfrm rot="7940633">
                <a:off x="8015021" y="3994933"/>
                <a:ext cx="1154464" cy="1214327"/>
              </a:xfrm>
              <a:prstGeom prst="arc">
                <a:avLst/>
              </a:prstGeom>
              <a:ln w="38100" cap="flat" cmpd="sng" algn="ctr">
                <a:solidFill>
                  <a:srgbClr val="81CCE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E411AD49-5C6B-456B-9415-CE1D4F380371}"/>
                  </a:ext>
                </a:extLst>
              </p:cNvPr>
              <p:cNvSpPr/>
              <p:nvPr/>
            </p:nvSpPr>
            <p:spPr>
              <a:xfrm rot="1391280">
                <a:off x="8115602" y="2343466"/>
                <a:ext cx="2005783" cy="1961237"/>
              </a:xfrm>
              <a:prstGeom prst="arc">
                <a:avLst/>
              </a:prstGeom>
              <a:ln w="38100" cap="flat" cmpd="sng" algn="ctr">
                <a:solidFill>
                  <a:srgbClr val="81CCE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F53BD235-94C7-46CA-8703-502411C161E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554245">
              <a:off x="7307347" y="3950310"/>
              <a:ext cx="1047600" cy="1470237"/>
            </a:xfrm>
            <a:prstGeom prst="rect">
              <a:avLst/>
            </a:prstGeom>
          </p:spPr>
        </p:pic>
        <p:pic>
          <p:nvPicPr>
            <p:cNvPr id="19" name="Picture 18">
              <a:extLst>
                <a:ext uri="{FF2B5EF4-FFF2-40B4-BE49-F238E27FC236}">
                  <a16:creationId xmlns:a16="http://schemas.microsoft.com/office/drawing/2014/main" id="{4DECA2D5-0A67-451A-A513-0EFDD68B6A6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02923" y="1105357"/>
              <a:ext cx="1226674" cy="1021351"/>
            </a:xfrm>
            <a:prstGeom prst="rect">
              <a:avLst/>
            </a:prstGeom>
          </p:spPr>
        </p:pic>
      </p:grpSp>
      <p:sp>
        <p:nvSpPr>
          <p:cNvPr id="23" name="Title 2">
            <a:extLst>
              <a:ext uri="{FF2B5EF4-FFF2-40B4-BE49-F238E27FC236}">
                <a16:creationId xmlns:a16="http://schemas.microsoft.com/office/drawing/2014/main" id="{3434966B-CB4E-404F-B90D-9BC303219B80}"/>
              </a:ext>
            </a:extLst>
          </p:cNvPr>
          <p:cNvSpPr txBox="1">
            <a:spLocks/>
          </p:cNvSpPr>
          <p:nvPr/>
        </p:nvSpPr>
        <p:spPr>
          <a:xfrm>
            <a:off x="810390" y="3504066"/>
            <a:ext cx="5092851" cy="14784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none" baseline="0">
                <a:solidFill>
                  <a:schemeClr val="tx2"/>
                </a:solidFill>
                <a:latin typeface="+mj-lt"/>
                <a:ea typeface="+mj-ea"/>
                <a:cs typeface="+mj-cs"/>
              </a:defRPr>
            </a:lvl1pPr>
          </a:lstStyle>
          <a:p>
            <a:r>
              <a:rPr lang="en-GB" sz="1800"/>
              <a:t>The SubFab is a complex environment where people machinery, data, technology and processes interact closely </a:t>
            </a:r>
            <a:br>
              <a:rPr lang="en-GB" sz="1800"/>
            </a:br>
            <a:endParaRPr lang="en-GB" sz="1800"/>
          </a:p>
        </p:txBody>
      </p:sp>
      <p:sp>
        <p:nvSpPr>
          <p:cNvPr id="26" name="Left Brace 25">
            <a:extLst>
              <a:ext uri="{FF2B5EF4-FFF2-40B4-BE49-F238E27FC236}">
                <a16:creationId xmlns:a16="http://schemas.microsoft.com/office/drawing/2014/main" id="{F80BFACE-D396-488C-8348-7670A5669351}"/>
              </a:ext>
            </a:extLst>
          </p:cNvPr>
          <p:cNvSpPr/>
          <p:nvPr/>
        </p:nvSpPr>
        <p:spPr>
          <a:xfrm>
            <a:off x="6002113" y="792480"/>
            <a:ext cx="304760" cy="544478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2608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3C9183F-62C0-4594-A3F6-018AE7B369D9}"/>
              </a:ext>
            </a:extLst>
          </p:cNvPr>
          <p:cNvSpPr/>
          <p:nvPr/>
        </p:nvSpPr>
        <p:spPr bwMode="gray">
          <a:xfrm>
            <a:off x="3612210" y="1325982"/>
            <a:ext cx="4931079" cy="4977906"/>
          </a:xfrm>
          <a:prstGeom prst="ellipse">
            <a:avLst/>
          </a:prstGeom>
          <a:solidFill>
            <a:srgbClr val="2A9DA6"/>
          </a:solidFill>
          <a:ln w="25400" cap="flat" cmpd="sng" algn="ctr">
            <a:solidFill>
              <a:schemeClr val="bg2">
                <a:lumMod val="75000"/>
              </a:schemeClr>
            </a:solidFill>
            <a:prstDash val="solid"/>
          </a:ln>
          <a:effectLst/>
        </p:spPr>
        <p:txBody>
          <a:bodyPr rot="0" spcFirstLastPara="0" vertOverflow="overflow" horzOverflow="overflow" vert="horz" wrap="square" lIns="107944" tIns="107944" rIns="107944" bIns="107944" numCol="1" spcCol="0" rtlCol="0" fromWordArt="0" anchor="ctr" anchorCtr="0" forceAA="0" compatLnSpc="1">
            <a:prstTxWarp prst="textNoShape">
              <a:avLst/>
            </a:prstTxWarp>
            <a:noAutofit/>
          </a:bodyPr>
          <a:lstStyle/>
          <a:p>
            <a:pPr algn="ctr" defTabSz="914126">
              <a:lnSpc>
                <a:spcPct val="95000"/>
              </a:lnSpc>
              <a:spcBef>
                <a:spcPts val="400"/>
              </a:spcBef>
              <a:defRPr/>
            </a:pPr>
            <a:endParaRPr lang="en-GB" sz="1600" kern="0" err="1">
              <a:solidFill>
                <a:srgbClr val="FFFFFF"/>
              </a:solidFill>
              <a:latin typeface="Source Sans Pro"/>
            </a:endParaRPr>
          </a:p>
        </p:txBody>
      </p:sp>
      <p:grpSp>
        <p:nvGrpSpPr>
          <p:cNvPr id="10" name="Group 9">
            <a:extLst>
              <a:ext uri="{FF2B5EF4-FFF2-40B4-BE49-F238E27FC236}">
                <a16:creationId xmlns:a16="http://schemas.microsoft.com/office/drawing/2014/main" id="{91673442-E337-4B65-8D8F-6934AA43214A}"/>
              </a:ext>
            </a:extLst>
          </p:cNvPr>
          <p:cNvGrpSpPr/>
          <p:nvPr/>
        </p:nvGrpSpPr>
        <p:grpSpPr>
          <a:xfrm>
            <a:off x="3879012" y="1640024"/>
            <a:ext cx="4397861" cy="4381389"/>
            <a:chOff x="3880022" y="1252151"/>
            <a:chExt cx="4399006" cy="4382530"/>
          </a:xfrm>
        </p:grpSpPr>
        <p:sp>
          <p:nvSpPr>
            <p:cNvPr id="9" name="TextBox 8">
              <a:extLst>
                <a:ext uri="{FF2B5EF4-FFF2-40B4-BE49-F238E27FC236}">
                  <a16:creationId xmlns:a16="http://schemas.microsoft.com/office/drawing/2014/main" id="{D5916314-ED7E-4452-A769-58FB9D195A4D}"/>
                </a:ext>
              </a:extLst>
            </p:cNvPr>
            <p:cNvSpPr txBox="1"/>
            <p:nvPr/>
          </p:nvSpPr>
          <p:spPr bwMode="gray">
            <a:xfrm>
              <a:off x="3880022" y="1252151"/>
              <a:ext cx="4399006" cy="4382530"/>
            </a:xfrm>
            <a:prstGeom prst="rect">
              <a:avLst/>
            </a:prstGeom>
            <a:noFill/>
            <a:ln>
              <a:noFill/>
            </a:ln>
          </p:spPr>
          <p:txBody>
            <a:bodyPr wrap="square" rtlCol="0">
              <a:prstTxWarp prst="textArchUp">
                <a:avLst>
                  <a:gd name="adj" fmla="val 10854228"/>
                </a:avLst>
              </a:prstTxWarp>
              <a:spAutoFit/>
            </a:bodyPr>
            <a:lstStyle/>
            <a:p>
              <a:pPr algn="ctr">
                <a:lnSpc>
                  <a:spcPct val="95000"/>
                </a:lnSpc>
                <a:spcBef>
                  <a:spcPts val="400"/>
                </a:spcBef>
              </a:pPr>
              <a:r>
                <a:rPr lang="en-GB" sz="2400">
                  <a:solidFill>
                    <a:srgbClr val="FFFFFF"/>
                  </a:solidFill>
                  <a:latin typeface="Calibri" panose="020F0502020204030204" pitchFamily="34" charset="0"/>
                  <a:cs typeface="Calibri" panose="020F0502020204030204" pitchFamily="34" charset="0"/>
                </a:rPr>
                <a:t>Voice of Customer and Fab Success</a:t>
              </a:r>
            </a:p>
          </p:txBody>
        </p:sp>
        <p:sp>
          <p:nvSpPr>
            <p:cNvPr id="8" name="Rectangle 7">
              <a:extLst>
                <a:ext uri="{FF2B5EF4-FFF2-40B4-BE49-F238E27FC236}">
                  <a16:creationId xmlns:a16="http://schemas.microsoft.com/office/drawing/2014/main" id="{14B51196-6933-47CA-856A-EEAB28E7AF7A}"/>
                </a:ext>
              </a:extLst>
            </p:cNvPr>
            <p:cNvSpPr/>
            <p:nvPr/>
          </p:nvSpPr>
          <p:spPr>
            <a:xfrm>
              <a:off x="3880022" y="1252151"/>
              <a:ext cx="4399006" cy="4382530"/>
            </a:xfrm>
            <a:prstGeom prst="rect">
              <a:avLst/>
            </a:prstGeom>
            <a:noFill/>
            <a:ln>
              <a:noFill/>
            </a:ln>
          </p:spPr>
          <p:txBody>
            <a:bodyPr spcFirstLastPara="1" wrap="none" lIns="91392" tIns="45696" rIns="91392" bIns="45696" numCol="1">
              <a:prstTxWarp prst="textArchDown">
                <a:avLst>
                  <a:gd name="adj" fmla="val 23315"/>
                </a:avLst>
              </a:prstTxWarp>
              <a:spAutoFit/>
            </a:bodyPr>
            <a:lstStyle/>
            <a:p>
              <a:pPr algn="ctr"/>
              <a:r>
                <a:rPr lang="en-US" sz="2400">
                  <a:ln w="0"/>
                  <a:solidFill>
                    <a:schemeClr val="bg1"/>
                  </a:solidFill>
                  <a:latin typeface="Calibri" panose="020F0502020204030204" pitchFamily="34" charset="0"/>
                  <a:cs typeface="Calibri" panose="020F0502020204030204" pitchFamily="34" charset="0"/>
                </a:rPr>
                <a:t>Actionable Insight drives Continuous Improvement</a:t>
              </a:r>
            </a:p>
          </p:txBody>
        </p:sp>
      </p:grpSp>
      <p:sp>
        <p:nvSpPr>
          <p:cNvPr id="2" name="Title 1">
            <a:extLst>
              <a:ext uri="{FF2B5EF4-FFF2-40B4-BE49-F238E27FC236}">
                <a16:creationId xmlns:a16="http://schemas.microsoft.com/office/drawing/2014/main" id="{C04D5959-CE99-4A49-AF8D-9DE55EE0E697}"/>
              </a:ext>
            </a:extLst>
          </p:cNvPr>
          <p:cNvSpPr>
            <a:spLocks noGrp="1"/>
          </p:cNvSpPr>
          <p:nvPr>
            <p:ph type="title"/>
          </p:nvPr>
        </p:nvSpPr>
        <p:spPr/>
        <p:txBody>
          <a:bodyPr/>
          <a:lstStyle/>
          <a:p>
            <a:r>
              <a:rPr lang="en-GB"/>
              <a:t>Operational excellence enables world class safety performance</a:t>
            </a:r>
          </a:p>
        </p:txBody>
      </p:sp>
      <p:sp>
        <p:nvSpPr>
          <p:cNvPr id="3" name="Slide Number Placeholder 2">
            <a:extLst>
              <a:ext uri="{FF2B5EF4-FFF2-40B4-BE49-F238E27FC236}">
                <a16:creationId xmlns:a16="http://schemas.microsoft.com/office/drawing/2014/main" id="{36886704-1F73-4DFB-9F5E-E0B955B56DB2}"/>
              </a:ext>
            </a:extLst>
          </p:cNvPr>
          <p:cNvSpPr>
            <a:spLocks noGrp="1"/>
          </p:cNvSpPr>
          <p:nvPr>
            <p:ph type="sldNum" sz="quarter" idx="12"/>
          </p:nvPr>
        </p:nvSpPr>
        <p:spPr/>
        <p:txBody>
          <a:bodyPr/>
          <a:lstStyle/>
          <a:p>
            <a:fld id="{B3CEEFAE-073D-426F-B1B3-DA068A342DA9}" type="slidenum">
              <a:rPr lang="en-US" smtClean="0"/>
              <a:pPr/>
              <a:t>12</a:t>
            </a:fld>
            <a:endParaRPr lang="en-US"/>
          </a:p>
        </p:txBody>
      </p:sp>
      <p:graphicFrame>
        <p:nvGraphicFramePr>
          <p:cNvPr id="5" name="Chart 4">
            <a:extLst>
              <a:ext uri="{FF2B5EF4-FFF2-40B4-BE49-F238E27FC236}">
                <a16:creationId xmlns:a16="http://schemas.microsoft.com/office/drawing/2014/main" id="{E52DF075-8A96-4875-9310-E437809457EC}"/>
              </a:ext>
            </a:extLst>
          </p:cNvPr>
          <p:cNvGraphicFramePr/>
          <p:nvPr>
            <p:extLst>
              <p:ext uri="{D42A27DB-BD31-4B8C-83A1-F6EECF244321}">
                <p14:modId xmlns:p14="http://schemas.microsoft.com/office/powerpoint/2010/main" val="1799039215"/>
              </p:ext>
            </p:extLst>
          </p:nvPr>
        </p:nvGraphicFramePr>
        <p:xfrm>
          <a:off x="3052922" y="1755114"/>
          <a:ext cx="6072512" cy="4122386"/>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9B411230-5378-4104-B483-B639983431E0}"/>
              </a:ext>
            </a:extLst>
          </p:cNvPr>
          <p:cNvSpPr/>
          <p:nvPr/>
        </p:nvSpPr>
        <p:spPr bwMode="gray">
          <a:xfrm>
            <a:off x="4142554" y="1869684"/>
            <a:ext cx="3888187" cy="3888187"/>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GB" sz="1600" err="1"/>
          </a:p>
        </p:txBody>
      </p:sp>
      <p:sp>
        <p:nvSpPr>
          <p:cNvPr id="11" name="TextBox 10">
            <a:extLst>
              <a:ext uri="{FF2B5EF4-FFF2-40B4-BE49-F238E27FC236}">
                <a16:creationId xmlns:a16="http://schemas.microsoft.com/office/drawing/2014/main" id="{75889E30-C535-4D77-BF9A-942A77827462}"/>
              </a:ext>
            </a:extLst>
          </p:cNvPr>
          <p:cNvSpPr txBox="1"/>
          <p:nvPr/>
        </p:nvSpPr>
        <p:spPr bwMode="gray">
          <a:xfrm>
            <a:off x="4243266" y="3159414"/>
            <a:ext cx="1053297" cy="267696"/>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Digitalisation</a:t>
            </a:r>
            <a:endParaRPr lang="en-GB" sz="1100">
              <a:solidFill>
                <a:srgbClr val="FFFFFF"/>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ACF647D-7F13-4226-8AB6-14CC0DBFC267}"/>
              </a:ext>
            </a:extLst>
          </p:cNvPr>
          <p:cNvSpPr txBox="1"/>
          <p:nvPr/>
        </p:nvSpPr>
        <p:spPr bwMode="gray">
          <a:xfrm>
            <a:off x="6730530" y="4120565"/>
            <a:ext cx="1323067"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Training &amp; Development</a:t>
            </a:r>
          </a:p>
        </p:txBody>
      </p:sp>
      <p:sp>
        <p:nvSpPr>
          <p:cNvPr id="13" name="TextBox 12">
            <a:extLst>
              <a:ext uri="{FF2B5EF4-FFF2-40B4-BE49-F238E27FC236}">
                <a16:creationId xmlns:a16="http://schemas.microsoft.com/office/drawing/2014/main" id="{CCDB41FC-B7CE-4CC8-965C-8B190ACF3FFB}"/>
              </a:ext>
            </a:extLst>
          </p:cNvPr>
          <p:cNvSpPr txBox="1"/>
          <p:nvPr/>
        </p:nvSpPr>
        <p:spPr bwMode="gray">
          <a:xfrm>
            <a:off x="6171629" y="4965383"/>
            <a:ext cx="823861"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Health &amp; Safety</a:t>
            </a:r>
            <a:endParaRPr lang="en-GB" sz="1600">
              <a:solidFill>
                <a:srgbClr val="FFFFFF"/>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43755C1-015A-42DC-B82A-026C3D0BBBCC}"/>
              </a:ext>
            </a:extLst>
          </p:cNvPr>
          <p:cNvSpPr txBox="1"/>
          <p:nvPr/>
        </p:nvSpPr>
        <p:spPr bwMode="gray">
          <a:xfrm>
            <a:off x="6981535" y="3054639"/>
            <a:ext cx="944499" cy="574773"/>
          </a:xfrm>
          <a:prstGeom prst="rect">
            <a:avLst/>
          </a:prstGeom>
          <a:noFill/>
        </p:spPr>
        <p:txBody>
          <a:bodyPr wrap="square" rtlCol="0">
            <a:spAutoFit/>
          </a:bodyPr>
          <a:lstStyle/>
          <a:p>
            <a:pPr algn="ctr">
              <a:lnSpc>
                <a:spcPct val="95000"/>
              </a:lnSpc>
              <a:spcBef>
                <a:spcPts val="400"/>
              </a:spcBef>
            </a:pPr>
            <a:r>
              <a:rPr lang="en-GB" sz="1100">
                <a:solidFill>
                  <a:srgbClr val="FFFFFF"/>
                </a:solidFill>
                <a:latin typeface="Calibri" panose="020F0502020204030204" pitchFamily="34" charset="0"/>
                <a:cs typeface="Calibri" panose="020F0502020204030204" pitchFamily="34" charset="0"/>
              </a:rPr>
              <a:t>VTPS LEAN Operations Model</a:t>
            </a:r>
          </a:p>
        </p:txBody>
      </p:sp>
      <p:sp>
        <p:nvSpPr>
          <p:cNvPr id="15" name="TextBox 14">
            <a:extLst>
              <a:ext uri="{FF2B5EF4-FFF2-40B4-BE49-F238E27FC236}">
                <a16:creationId xmlns:a16="http://schemas.microsoft.com/office/drawing/2014/main" id="{E760FB84-00E7-4F1D-967C-DF50B3D74BC3}"/>
              </a:ext>
            </a:extLst>
          </p:cNvPr>
          <p:cNvSpPr txBox="1"/>
          <p:nvPr/>
        </p:nvSpPr>
        <p:spPr bwMode="gray">
          <a:xfrm>
            <a:off x="4274284" y="4149408"/>
            <a:ext cx="983430"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Customer Support</a:t>
            </a:r>
          </a:p>
        </p:txBody>
      </p:sp>
      <p:sp>
        <p:nvSpPr>
          <p:cNvPr id="16" name="TextBox 15">
            <a:extLst>
              <a:ext uri="{FF2B5EF4-FFF2-40B4-BE49-F238E27FC236}">
                <a16:creationId xmlns:a16="http://schemas.microsoft.com/office/drawing/2014/main" id="{6DE48EB4-1DD2-4663-ABB9-614301072B15}"/>
              </a:ext>
            </a:extLst>
          </p:cNvPr>
          <p:cNvSpPr txBox="1"/>
          <p:nvPr/>
        </p:nvSpPr>
        <p:spPr bwMode="gray">
          <a:xfrm>
            <a:off x="4956202" y="2251753"/>
            <a:ext cx="1127690"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Knowledge Management</a:t>
            </a:r>
          </a:p>
        </p:txBody>
      </p:sp>
      <p:sp>
        <p:nvSpPr>
          <p:cNvPr id="17" name="TextBox 16">
            <a:extLst>
              <a:ext uri="{FF2B5EF4-FFF2-40B4-BE49-F238E27FC236}">
                <a16:creationId xmlns:a16="http://schemas.microsoft.com/office/drawing/2014/main" id="{87B7B731-8619-4EA0-A35A-CED9AFC4B02C}"/>
              </a:ext>
            </a:extLst>
          </p:cNvPr>
          <p:cNvSpPr txBox="1"/>
          <p:nvPr/>
        </p:nvSpPr>
        <p:spPr bwMode="gray">
          <a:xfrm>
            <a:off x="5088819" y="4988812"/>
            <a:ext cx="862456"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Quality &amp; Reliability</a:t>
            </a:r>
          </a:p>
        </p:txBody>
      </p:sp>
      <p:sp>
        <p:nvSpPr>
          <p:cNvPr id="18" name="TextBox 17">
            <a:extLst>
              <a:ext uri="{FF2B5EF4-FFF2-40B4-BE49-F238E27FC236}">
                <a16:creationId xmlns:a16="http://schemas.microsoft.com/office/drawing/2014/main" id="{FBA95B83-0468-412F-9218-09189BFD76D6}"/>
              </a:ext>
            </a:extLst>
          </p:cNvPr>
          <p:cNvSpPr txBox="1"/>
          <p:nvPr/>
        </p:nvSpPr>
        <p:spPr bwMode="gray">
          <a:xfrm>
            <a:off x="6254315" y="2249608"/>
            <a:ext cx="823861" cy="443083"/>
          </a:xfrm>
          <a:prstGeom prst="rect">
            <a:avLst/>
          </a:prstGeom>
          <a:noFill/>
        </p:spPr>
        <p:txBody>
          <a:bodyPr wrap="square" rtlCol="0">
            <a:spAutoFit/>
          </a:bodyPr>
          <a:lstStyle/>
          <a:p>
            <a:pPr algn="ctr">
              <a:lnSpc>
                <a:spcPct val="95000"/>
              </a:lnSpc>
              <a:spcBef>
                <a:spcPts val="400"/>
              </a:spcBef>
            </a:pPr>
            <a:r>
              <a:rPr lang="en-GB" sz="1200">
                <a:solidFill>
                  <a:srgbClr val="FFFFFF"/>
                </a:solidFill>
                <a:latin typeface="Calibri" panose="020F0502020204030204" pitchFamily="34" charset="0"/>
                <a:cs typeface="Calibri" panose="020F0502020204030204" pitchFamily="34" charset="0"/>
              </a:rPr>
              <a:t>Design for Service</a:t>
            </a:r>
          </a:p>
        </p:txBody>
      </p:sp>
      <p:sp>
        <p:nvSpPr>
          <p:cNvPr id="22" name="Oval 21">
            <a:extLst>
              <a:ext uri="{FF2B5EF4-FFF2-40B4-BE49-F238E27FC236}">
                <a16:creationId xmlns:a16="http://schemas.microsoft.com/office/drawing/2014/main" id="{58844594-1ECA-409D-B4ED-E71198F39DD9}"/>
              </a:ext>
            </a:extLst>
          </p:cNvPr>
          <p:cNvSpPr/>
          <p:nvPr/>
        </p:nvSpPr>
        <p:spPr bwMode="gray">
          <a:xfrm>
            <a:off x="5130837" y="2854445"/>
            <a:ext cx="1913022" cy="1933606"/>
          </a:xfrm>
          <a:prstGeom prst="ellipse">
            <a:avLst/>
          </a:prstGeom>
          <a:solidFill>
            <a:srgbClr val="BBBDC0">
              <a:lumMod val="25000"/>
            </a:srgbClr>
          </a:solidFill>
          <a:ln w="38100" cap="flat" cmpd="sng" algn="ctr">
            <a:solidFill>
              <a:srgbClr val="FFFFFF"/>
            </a:solidFill>
            <a:prstDash val="solid"/>
          </a:ln>
          <a:effectLst/>
        </p:spPr>
        <p:txBody>
          <a:bodyPr rot="0" spcFirstLastPara="0" vertOverflow="overflow" horzOverflow="overflow" vert="horz" wrap="square" lIns="107944" tIns="107944" rIns="107944" bIns="107944" numCol="1" spcCol="0" rtlCol="0" fromWordArt="0" anchor="ctr" anchorCtr="0" forceAA="0" compatLnSpc="1">
            <a:prstTxWarp prst="textNoShape">
              <a:avLst/>
            </a:prstTxWarp>
            <a:noAutofit/>
          </a:bodyPr>
          <a:lstStyle/>
          <a:p>
            <a:pPr algn="ctr" defTabSz="914126">
              <a:lnSpc>
                <a:spcPct val="95000"/>
              </a:lnSpc>
              <a:spcBef>
                <a:spcPts val="400"/>
              </a:spcBef>
              <a:defRPr/>
            </a:pPr>
            <a:endParaRPr lang="en-GB" sz="1600" kern="0" err="1">
              <a:solidFill>
                <a:srgbClr val="FFFFFF"/>
              </a:solidFill>
              <a:latin typeface="Source Sans Pro"/>
            </a:endParaRPr>
          </a:p>
        </p:txBody>
      </p:sp>
      <p:sp>
        <p:nvSpPr>
          <p:cNvPr id="19" name="TextBox 18">
            <a:extLst>
              <a:ext uri="{FF2B5EF4-FFF2-40B4-BE49-F238E27FC236}">
                <a16:creationId xmlns:a16="http://schemas.microsoft.com/office/drawing/2014/main" id="{45AF8CAB-9D74-447F-812D-403147C64C22}"/>
              </a:ext>
            </a:extLst>
          </p:cNvPr>
          <p:cNvSpPr txBox="1"/>
          <p:nvPr/>
        </p:nvSpPr>
        <p:spPr bwMode="gray">
          <a:xfrm>
            <a:off x="5507622" y="3148717"/>
            <a:ext cx="1140253" cy="501545"/>
          </a:xfrm>
          <a:prstGeom prst="rect">
            <a:avLst/>
          </a:prstGeom>
          <a:noFill/>
        </p:spPr>
        <p:txBody>
          <a:bodyPr wrap="square" rtlCol="0">
            <a:spAutoFit/>
          </a:bodyPr>
          <a:lstStyle/>
          <a:p>
            <a:pPr algn="ctr">
              <a:lnSpc>
                <a:spcPct val="95000"/>
              </a:lnSpc>
              <a:spcBef>
                <a:spcPts val="400"/>
              </a:spcBef>
            </a:pPr>
            <a:r>
              <a:rPr lang="en-GB" sz="1400" b="1">
                <a:solidFill>
                  <a:srgbClr val="FFFFFF"/>
                </a:solidFill>
                <a:latin typeface="Calibri" panose="020F0502020204030204" pitchFamily="34" charset="0"/>
                <a:cs typeface="Calibri" panose="020F0502020204030204" pitchFamily="34" charset="0"/>
              </a:rPr>
              <a:t>Customer Experience</a:t>
            </a:r>
          </a:p>
        </p:txBody>
      </p:sp>
      <p:sp>
        <p:nvSpPr>
          <p:cNvPr id="20" name="TextBox 19">
            <a:extLst>
              <a:ext uri="{FF2B5EF4-FFF2-40B4-BE49-F238E27FC236}">
                <a16:creationId xmlns:a16="http://schemas.microsoft.com/office/drawing/2014/main" id="{F03C6558-2FA5-427F-9E0A-49874DEE28C8}"/>
              </a:ext>
            </a:extLst>
          </p:cNvPr>
          <p:cNvSpPr txBox="1"/>
          <p:nvPr/>
        </p:nvSpPr>
        <p:spPr bwMode="gray">
          <a:xfrm>
            <a:off x="5536787" y="4113666"/>
            <a:ext cx="1118427" cy="296927"/>
          </a:xfrm>
          <a:prstGeom prst="rect">
            <a:avLst/>
          </a:prstGeom>
          <a:noFill/>
        </p:spPr>
        <p:txBody>
          <a:bodyPr wrap="square" rtlCol="0">
            <a:spAutoFit/>
          </a:bodyPr>
          <a:lstStyle/>
          <a:p>
            <a:pPr algn="ctr">
              <a:lnSpc>
                <a:spcPct val="95000"/>
              </a:lnSpc>
              <a:spcBef>
                <a:spcPts val="400"/>
              </a:spcBef>
            </a:pPr>
            <a:r>
              <a:rPr lang="en-GB" sz="1400" b="1">
                <a:solidFill>
                  <a:srgbClr val="FFFFFF"/>
                </a:solidFill>
                <a:latin typeface="Calibri" panose="020F0502020204030204" pitchFamily="34" charset="0"/>
                <a:cs typeface="Calibri" panose="020F0502020204030204" pitchFamily="34" charset="0"/>
              </a:rPr>
              <a:t>Consistency</a:t>
            </a:r>
            <a:endParaRPr lang="en-GB" sz="1200" b="1">
              <a:solidFill>
                <a:srgbClr val="FFFFFF"/>
              </a:solidFill>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C3F47A87-A1BA-4253-BA03-B08B50A23247}"/>
              </a:ext>
            </a:extLst>
          </p:cNvPr>
          <p:cNvCxnSpPr>
            <a:cxnSpLocks/>
          </p:cNvCxnSpPr>
          <p:nvPr/>
        </p:nvCxnSpPr>
        <p:spPr bwMode="gray">
          <a:xfrm flipH="1">
            <a:off x="5130837" y="3811626"/>
            <a:ext cx="1913022" cy="0"/>
          </a:xfrm>
          <a:prstGeom prst="line">
            <a:avLst/>
          </a:prstGeom>
          <a:noFill/>
          <a:ln w="53975" cap="flat" cmpd="sng" algn="ctr">
            <a:solidFill>
              <a:srgbClr val="FFFFFF"/>
            </a:solidFill>
            <a:prstDash val="solid"/>
          </a:ln>
          <a:effectLst/>
        </p:spPr>
      </p:cxnSp>
      <p:sp>
        <p:nvSpPr>
          <p:cNvPr id="37" name="Callout: Line with Accent Bar 36">
            <a:extLst>
              <a:ext uri="{FF2B5EF4-FFF2-40B4-BE49-F238E27FC236}">
                <a16:creationId xmlns:a16="http://schemas.microsoft.com/office/drawing/2014/main" id="{23C87644-D1EC-48FD-98DE-1E688C3E341E}"/>
              </a:ext>
            </a:extLst>
          </p:cNvPr>
          <p:cNvSpPr/>
          <p:nvPr/>
        </p:nvSpPr>
        <p:spPr bwMode="gray">
          <a:xfrm>
            <a:off x="9206565" y="2886112"/>
            <a:ext cx="2444335" cy="828775"/>
          </a:xfrm>
          <a:prstGeom prst="accentCallout1">
            <a:avLst>
              <a:gd name="adj1" fmla="val 81135"/>
              <a:gd name="adj2" fmla="val -1007"/>
              <a:gd name="adj3" fmla="val 82118"/>
              <a:gd name="adj4" fmla="val -55172"/>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nSpc>
                <a:spcPct val="95000"/>
              </a:lnSpc>
              <a:spcBef>
                <a:spcPts val="400"/>
              </a:spcBef>
            </a:pPr>
            <a:r>
              <a:rPr lang="en-GB" sz="1400">
                <a:solidFill>
                  <a:sysClr val="windowText" lastClr="000000"/>
                </a:solidFill>
                <a:latin typeface="Calibri" panose="020F0502020204030204" pitchFamily="34" charset="0"/>
                <a:cs typeface="Calibri" panose="020F0502020204030204" pitchFamily="34" charset="0"/>
              </a:rPr>
              <a:t>VTPS, our LEAN Operations Model, drives safe, effective process and behaviour</a:t>
            </a:r>
          </a:p>
        </p:txBody>
      </p:sp>
      <p:sp>
        <p:nvSpPr>
          <p:cNvPr id="38" name="Callout: Line with Accent Bar 37">
            <a:extLst>
              <a:ext uri="{FF2B5EF4-FFF2-40B4-BE49-F238E27FC236}">
                <a16:creationId xmlns:a16="http://schemas.microsoft.com/office/drawing/2014/main" id="{3237C826-5CB2-4D7B-873F-D4264EF63D10}"/>
              </a:ext>
            </a:extLst>
          </p:cNvPr>
          <p:cNvSpPr/>
          <p:nvPr/>
        </p:nvSpPr>
        <p:spPr bwMode="gray">
          <a:xfrm>
            <a:off x="9217578" y="1863916"/>
            <a:ext cx="2444335" cy="828775"/>
          </a:xfrm>
          <a:prstGeom prst="accentCallout1">
            <a:avLst>
              <a:gd name="adj1" fmla="val 69526"/>
              <a:gd name="adj2" fmla="val -1517"/>
              <a:gd name="adj3" fmla="val 68537"/>
              <a:gd name="adj4" fmla="val -79146"/>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nSpc>
                <a:spcPct val="95000"/>
              </a:lnSpc>
              <a:spcBef>
                <a:spcPts val="400"/>
              </a:spcBef>
            </a:pPr>
            <a:r>
              <a:rPr lang="en-GB" sz="1400">
                <a:solidFill>
                  <a:sysClr val="windowText" lastClr="000000"/>
                </a:solidFill>
                <a:latin typeface="Calibri" panose="020F0502020204030204" pitchFamily="34" charset="0"/>
                <a:cs typeface="Calibri" panose="020F0502020204030204" pitchFamily="34" charset="0"/>
              </a:rPr>
              <a:t>End to end value chain feedback drives improvement into products and operations</a:t>
            </a:r>
          </a:p>
        </p:txBody>
      </p:sp>
      <p:sp>
        <p:nvSpPr>
          <p:cNvPr id="39" name="Callout: Line with Accent Bar 38">
            <a:extLst>
              <a:ext uri="{FF2B5EF4-FFF2-40B4-BE49-F238E27FC236}">
                <a16:creationId xmlns:a16="http://schemas.microsoft.com/office/drawing/2014/main" id="{CB5B4176-B8C3-46AA-ADB8-C70EB38BE137}"/>
              </a:ext>
            </a:extLst>
          </p:cNvPr>
          <p:cNvSpPr/>
          <p:nvPr/>
        </p:nvSpPr>
        <p:spPr bwMode="gray">
          <a:xfrm flipH="1">
            <a:off x="556118" y="3945913"/>
            <a:ext cx="2496804" cy="835028"/>
          </a:xfrm>
          <a:prstGeom prst="accentCallout1">
            <a:avLst>
              <a:gd name="adj1" fmla="val 19039"/>
              <a:gd name="adj2" fmla="val 304"/>
              <a:gd name="adj3" fmla="val 16925"/>
              <a:gd name="adj4" fmla="val -49891"/>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r">
              <a:lnSpc>
                <a:spcPct val="95000"/>
              </a:lnSpc>
              <a:spcBef>
                <a:spcPts val="400"/>
              </a:spcBef>
            </a:pPr>
            <a:r>
              <a:rPr lang="en-US" sz="1400">
                <a:solidFill>
                  <a:sysClr val="windowText" lastClr="000000"/>
                </a:solidFill>
                <a:latin typeface="Calibri" panose="020F0502020204030204" pitchFamily="34" charset="0"/>
                <a:cs typeface="Calibri" panose="020F0502020204030204" pitchFamily="34" charset="0"/>
              </a:rPr>
              <a:t>Strong support and governance for effective customer collaboration</a:t>
            </a:r>
          </a:p>
        </p:txBody>
      </p:sp>
      <p:sp>
        <p:nvSpPr>
          <p:cNvPr id="27" name="Callout: Line with Accent Bar 26">
            <a:extLst>
              <a:ext uri="{FF2B5EF4-FFF2-40B4-BE49-F238E27FC236}">
                <a16:creationId xmlns:a16="http://schemas.microsoft.com/office/drawing/2014/main" id="{B9ECDFD6-9282-41F8-8F31-C1D4377AAD02}"/>
              </a:ext>
            </a:extLst>
          </p:cNvPr>
          <p:cNvSpPr/>
          <p:nvPr/>
        </p:nvSpPr>
        <p:spPr bwMode="gray">
          <a:xfrm flipH="1">
            <a:off x="556118" y="1863915"/>
            <a:ext cx="2496804" cy="835028"/>
          </a:xfrm>
          <a:prstGeom prst="accentCallout1">
            <a:avLst>
              <a:gd name="adj1" fmla="val 72409"/>
              <a:gd name="adj2" fmla="val 762"/>
              <a:gd name="adj3" fmla="val 71663"/>
              <a:gd name="adj4" fmla="val -74605"/>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r">
              <a:lnSpc>
                <a:spcPct val="95000"/>
              </a:lnSpc>
              <a:spcBef>
                <a:spcPts val="400"/>
              </a:spcBef>
            </a:pPr>
            <a:r>
              <a:rPr lang="en-US" sz="1400">
                <a:solidFill>
                  <a:sysClr val="windowText" lastClr="000000"/>
                </a:solidFill>
                <a:latin typeface="Calibri" panose="020F0502020204030204" pitchFamily="34" charset="0"/>
                <a:cs typeface="Calibri" panose="020F0502020204030204" pitchFamily="34" charset="0"/>
              </a:rPr>
              <a:t>Collecting and sharing domain expertise enables effective asset management</a:t>
            </a:r>
          </a:p>
        </p:txBody>
      </p:sp>
      <p:sp>
        <p:nvSpPr>
          <p:cNvPr id="28" name="Callout: Line with Accent Bar 27">
            <a:extLst>
              <a:ext uri="{FF2B5EF4-FFF2-40B4-BE49-F238E27FC236}">
                <a16:creationId xmlns:a16="http://schemas.microsoft.com/office/drawing/2014/main" id="{B7FD1EC4-73AD-436A-ADE4-0D270BD672B6}"/>
              </a:ext>
            </a:extLst>
          </p:cNvPr>
          <p:cNvSpPr/>
          <p:nvPr/>
        </p:nvSpPr>
        <p:spPr bwMode="gray">
          <a:xfrm flipH="1">
            <a:off x="556118" y="5005715"/>
            <a:ext cx="2496804" cy="835028"/>
          </a:xfrm>
          <a:prstGeom prst="accentCallout1">
            <a:avLst>
              <a:gd name="adj1" fmla="val 23144"/>
              <a:gd name="adj2" fmla="val 304"/>
              <a:gd name="adj3" fmla="val 21030"/>
              <a:gd name="adj4" fmla="val -73232"/>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r">
              <a:lnSpc>
                <a:spcPct val="95000"/>
              </a:lnSpc>
              <a:spcBef>
                <a:spcPts val="400"/>
              </a:spcBef>
            </a:pPr>
            <a:r>
              <a:rPr lang="en-US" sz="1400">
                <a:solidFill>
                  <a:sysClr val="windowText" lastClr="000000"/>
                </a:solidFill>
                <a:latin typeface="Calibri" panose="020F0502020204030204" pitchFamily="34" charset="0"/>
                <a:cs typeface="Calibri" panose="020F0502020204030204" pitchFamily="34" charset="0"/>
              </a:rPr>
              <a:t>Extending useful asset life between service</a:t>
            </a:r>
          </a:p>
        </p:txBody>
      </p:sp>
      <p:sp>
        <p:nvSpPr>
          <p:cNvPr id="29" name="Callout: Line with Accent Bar 28">
            <a:extLst>
              <a:ext uri="{FF2B5EF4-FFF2-40B4-BE49-F238E27FC236}">
                <a16:creationId xmlns:a16="http://schemas.microsoft.com/office/drawing/2014/main" id="{93AEC8BC-DD3D-460B-B8B3-40C084C0331C}"/>
              </a:ext>
            </a:extLst>
          </p:cNvPr>
          <p:cNvSpPr/>
          <p:nvPr/>
        </p:nvSpPr>
        <p:spPr bwMode="gray">
          <a:xfrm>
            <a:off x="9187742" y="3945913"/>
            <a:ext cx="2444335" cy="828775"/>
          </a:xfrm>
          <a:prstGeom prst="accentCallout1">
            <a:avLst>
              <a:gd name="adj1" fmla="val 18284"/>
              <a:gd name="adj2" fmla="val -73"/>
              <a:gd name="adj3" fmla="val 18144"/>
              <a:gd name="adj4" fmla="val -54237"/>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nSpc>
                <a:spcPct val="95000"/>
              </a:lnSpc>
              <a:spcBef>
                <a:spcPts val="400"/>
              </a:spcBef>
            </a:pPr>
            <a:r>
              <a:rPr lang="en-GB" sz="1400">
                <a:solidFill>
                  <a:sysClr val="windowText" lastClr="000000"/>
                </a:solidFill>
                <a:latin typeface="Calibri" panose="020F0502020204030204" pitchFamily="34" charset="0"/>
                <a:cs typeface="Calibri" panose="020F0502020204030204" pitchFamily="34" charset="0"/>
              </a:rPr>
              <a:t>Maximising the potential of our human resources</a:t>
            </a:r>
          </a:p>
        </p:txBody>
      </p:sp>
      <p:sp>
        <p:nvSpPr>
          <p:cNvPr id="30" name="Callout: Line with Accent Bar 29">
            <a:extLst>
              <a:ext uri="{FF2B5EF4-FFF2-40B4-BE49-F238E27FC236}">
                <a16:creationId xmlns:a16="http://schemas.microsoft.com/office/drawing/2014/main" id="{6AC0FE51-8064-44C6-B8D1-CF422D21DBD0}"/>
              </a:ext>
            </a:extLst>
          </p:cNvPr>
          <p:cNvSpPr/>
          <p:nvPr/>
        </p:nvSpPr>
        <p:spPr bwMode="gray">
          <a:xfrm>
            <a:off x="9229005" y="5048725"/>
            <a:ext cx="2444335" cy="828775"/>
          </a:xfrm>
          <a:prstGeom prst="accentCallout1">
            <a:avLst>
              <a:gd name="adj1" fmla="val 14147"/>
              <a:gd name="adj2" fmla="val -1475"/>
              <a:gd name="adj3" fmla="val 14008"/>
              <a:gd name="adj4" fmla="val -79014"/>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nSpc>
                <a:spcPct val="95000"/>
              </a:lnSpc>
              <a:spcBef>
                <a:spcPts val="400"/>
              </a:spcBef>
            </a:pPr>
            <a:r>
              <a:rPr lang="en-GB" sz="1400">
                <a:solidFill>
                  <a:sysClr val="windowText" lastClr="000000"/>
                </a:solidFill>
                <a:latin typeface="Calibri" panose="020F0502020204030204" pitchFamily="34" charset="0"/>
                <a:cs typeface="Calibri" panose="020F0502020204030204" pitchFamily="34" charset="0"/>
              </a:rPr>
              <a:t>Creating a safe environment for our people and our customers</a:t>
            </a:r>
          </a:p>
        </p:txBody>
      </p:sp>
      <p:sp>
        <p:nvSpPr>
          <p:cNvPr id="24" name="Arrow: Chevron 23">
            <a:extLst>
              <a:ext uri="{FF2B5EF4-FFF2-40B4-BE49-F238E27FC236}">
                <a16:creationId xmlns:a16="http://schemas.microsoft.com/office/drawing/2014/main" id="{1B081108-1542-478F-8F38-94E0AA75DB09}"/>
              </a:ext>
            </a:extLst>
          </p:cNvPr>
          <p:cNvSpPr/>
          <p:nvPr/>
        </p:nvSpPr>
        <p:spPr>
          <a:xfrm rot="5400000">
            <a:off x="8134691" y="3563314"/>
            <a:ext cx="301773" cy="509674"/>
          </a:xfrm>
          <a:prstGeom prst="chevron">
            <a:avLst/>
          </a:prstGeom>
          <a:solidFill>
            <a:srgbClr val="007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Arrow: Chevron 41">
            <a:extLst>
              <a:ext uri="{FF2B5EF4-FFF2-40B4-BE49-F238E27FC236}">
                <a16:creationId xmlns:a16="http://schemas.microsoft.com/office/drawing/2014/main" id="{EDAFB496-51E6-486E-8310-1857A87003A0}"/>
              </a:ext>
            </a:extLst>
          </p:cNvPr>
          <p:cNvSpPr/>
          <p:nvPr/>
        </p:nvSpPr>
        <p:spPr>
          <a:xfrm rot="16200000" flipV="1">
            <a:off x="3705676" y="3603700"/>
            <a:ext cx="301773" cy="509674"/>
          </a:xfrm>
          <a:prstGeom prst="chevron">
            <a:avLst/>
          </a:prstGeom>
          <a:solidFill>
            <a:srgbClr val="960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Callout: Line with Accent Bar 34">
            <a:extLst>
              <a:ext uri="{FF2B5EF4-FFF2-40B4-BE49-F238E27FC236}">
                <a16:creationId xmlns:a16="http://schemas.microsoft.com/office/drawing/2014/main" id="{C31CB4C0-B8F0-493A-81FB-849BE04DC5B0}"/>
              </a:ext>
            </a:extLst>
          </p:cNvPr>
          <p:cNvSpPr/>
          <p:nvPr/>
        </p:nvSpPr>
        <p:spPr bwMode="gray">
          <a:xfrm flipH="1">
            <a:off x="556118" y="2886111"/>
            <a:ext cx="2496804" cy="835028"/>
          </a:xfrm>
          <a:prstGeom prst="accentCallout1">
            <a:avLst>
              <a:gd name="adj1" fmla="val 79251"/>
              <a:gd name="adj2" fmla="val 305"/>
              <a:gd name="adj3" fmla="val 79874"/>
              <a:gd name="adj4" fmla="val -50349"/>
            </a:avLst>
          </a:prstGeom>
          <a:noFill/>
          <a:ln w="22225">
            <a:solidFill>
              <a:srgbClr val="39224E"/>
            </a:solidFil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r">
              <a:lnSpc>
                <a:spcPct val="95000"/>
              </a:lnSpc>
              <a:spcBef>
                <a:spcPts val="400"/>
              </a:spcBef>
            </a:pPr>
            <a:r>
              <a:rPr lang="en-US" sz="1400">
                <a:solidFill>
                  <a:sysClr val="windowText" lastClr="000000"/>
                </a:solidFill>
                <a:latin typeface="Calibri" panose="020F0502020204030204" pitchFamily="34" charset="0"/>
                <a:cs typeface="Calibri" panose="020F0502020204030204" pitchFamily="34" charset="0"/>
              </a:rPr>
              <a:t>Data analytics prolongs use of assets and resources, and eliminates disruptive surprises</a:t>
            </a:r>
          </a:p>
        </p:txBody>
      </p:sp>
      <p:sp>
        <p:nvSpPr>
          <p:cNvPr id="4" name="TextBox 3">
            <a:extLst>
              <a:ext uri="{FF2B5EF4-FFF2-40B4-BE49-F238E27FC236}">
                <a16:creationId xmlns:a16="http://schemas.microsoft.com/office/drawing/2014/main" id="{F17C28DB-C7B5-4C76-9900-7C4B5E71D894}"/>
              </a:ext>
            </a:extLst>
          </p:cNvPr>
          <p:cNvSpPr txBox="1"/>
          <p:nvPr/>
        </p:nvSpPr>
        <p:spPr>
          <a:xfrm>
            <a:off x="556118" y="1863915"/>
            <a:ext cx="2419263" cy="828776"/>
          </a:xfrm>
          <a:prstGeom prst="rect">
            <a:avLst/>
          </a:prstGeom>
          <a:solidFill>
            <a:srgbClr val="10599B"/>
          </a:solidFill>
        </p:spPr>
        <p:txBody>
          <a:bodyPr wrap="square" rtlCol="0" anchor="ctr" anchorCtr="1">
            <a:noAutofit/>
          </a:bodyPr>
          <a:lstStyle/>
          <a:p>
            <a:r>
              <a:rPr lang="en-GB" sz="1600">
                <a:solidFill>
                  <a:schemeClr val="bg1"/>
                </a:solidFill>
              </a:rPr>
              <a:t>Sharing of safe and effective solutions</a:t>
            </a:r>
          </a:p>
        </p:txBody>
      </p:sp>
      <p:sp>
        <p:nvSpPr>
          <p:cNvPr id="33" name="TextBox 32">
            <a:extLst>
              <a:ext uri="{FF2B5EF4-FFF2-40B4-BE49-F238E27FC236}">
                <a16:creationId xmlns:a16="http://schemas.microsoft.com/office/drawing/2014/main" id="{421962E0-1A55-4B55-A61D-E5762A41F4B0}"/>
              </a:ext>
            </a:extLst>
          </p:cNvPr>
          <p:cNvSpPr txBox="1"/>
          <p:nvPr/>
        </p:nvSpPr>
        <p:spPr>
          <a:xfrm>
            <a:off x="556118" y="3940463"/>
            <a:ext cx="2419263" cy="828776"/>
          </a:xfrm>
          <a:prstGeom prst="rect">
            <a:avLst/>
          </a:prstGeom>
          <a:solidFill>
            <a:srgbClr val="10599B"/>
          </a:solidFill>
        </p:spPr>
        <p:txBody>
          <a:bodyPr wrap="square" rtlCol="0" anchor="ctr" anchorCtr="1">
            <a:noAutofit/>
          </a:bodyPr>
          <a:lstStyle/>
          <a:p>
            <a:r>
              <a:rPr lang="en-GB" sz="1600">
                <a:solidFill>
                  <a:schemeClr val="bg1"/>
                </a:solidFill>
              </a:rPr>
              <a:t>Collaborative customer safety engagement</a:t>
            </a:r>
          </a:p>
        </p:txBody>
      </p:sp>
      <p:sp>
        <p:nvSpPr>
          <p:cNvPr id="34" name="TextBox 33">
            <a:extLst>
              <a:ext uri="{FF2B5EF4-FFF2-40B4-BE49-F238E27FC236}">
                <a16:creationId xmlns:a16="http://schemas.microsoft.com/office/drawing/2014/main" id="{0794909C-CE42-4A09-87CA-A3F54BF930B4}"/>
              </a:ext>
            </a:extLst>
          </p:cNvPr>
          <p:cNvSpPr txBox="1"/>
          <p:nvPr/>
        </p:nvSpPr>
        <p:spPr>
          <a:xfrm>
            <a:off x="571351" y="5005715"/>
            <a:ext cx="2419263" cy="828776"/>
          </a:xfrm>
          <a:prstGeom prst="rect">
            <a:avLst/>
          </a:prstGeom>
          <a:solidFill>
            <a:srgbClr val="10599B"/>
          </a:solidFill>
        </p:spPr>
        <p:txBody>
          <a:bodyPr wrap="square" rtlCol="0" anchor="ctr" anchorCtr="1">
            <a:noAutofit/>
          </a:bodyPr>
          <a:lstStyle/>
          <a:p>
            <a:r>
              <a:rPr lang="en-GB" sz="1600">
                <a:solidFill>
                  <a:schemeClr val="bg1"/>
                </a:solidFill>
              </a:rPr>
              <a:t>Ensuring equipment operates safely</a:t>
            </a:r>
          </a:p>
        </p:txBody>
      </p:sp>
      <p:sp>
        <p:nvSpPr>
          <p:cNvPr id="36" name="TextBox 35">
            <a:extLst>
              <a:ext uri="{FF2B5EF4-FFF2-40B4-BE49-F238E27FC236}">
                <a16:creationId xmlns:a16="http://schemas.microsoft.com/office/drawing/2014/main" id="{EA97826B-C443-4CCA-8CE2-E777FCFAB26D}"/>
              </a:ext>
            </a:extLst>
          </p:cNvPr>
          <p:cNvSpPr txBox="1"/>
          <p:nvPr/>
        </p:nvSpPr>
        <p:spPr>
          <a:xfrm>
            <a:off x="9230113" y="1863571"/>
            <a:ext cx="2419263" cy="828776"/>
          </a:xfrm>
          <a:prstGeom prst="rect">
            <a:avLst/>
          </a:prstGeom>
          <a:solidFill>
            <a:srgbClr val="10599B"/>
          </a:solidFill>
        </p:spPr>
        <p:txBody>
          <a:bodyPr wrap="square" rtlCol="0" anchor="ctr" anchorCtr="1">
            <a:noAutofit/>
          </a:bodyPr>
          <a:lstStyle/>
          <a:p>
            <a:r>
              <a:rPr lang="en-GB" sz="1600">
                <a:solidFill>
                  <a:schemeClr val="bg1"/>
                </a:solidFill>
              </a:rPr>
              <a:t>Safe products, processes and tools</a:t>
            </a:r>
          </a:p>
        </p:txBody>
      </p:sp>
      <p:sp>
        <p:nvSpPr>
          <p:cNvPr id="40" name="TextBox 39">
            <a:extLst>
              <a:ext uri="{FF2B5EF4-FFF2-40B4-BE49-F238E27FC236}">
                <a16:creationId xmlns:a16="http://schemas.microsoft.com/office/drawing/2014/main" id="{AC2E3925-EB7A-4529-99C4-B85024DA6EC4}"/>
              </a:ext>
            </a:extLst>
          </p:cNvPr>
          <p:cNvSpPr txBox="1"/>
          <p:nvPr/>
        </p:nvSpPr>
        <p:spPr>
          <a:xfrm>
            <a:off x="9230113" y="2878874"/>
            <a:ext cx="2419263" cy="828776"/>
          </a:xfrm>
          <a:prstGeom prst="rect">
            <a:avLst/>
          </a:prstGeom>
          <a:solidFill>
            <a:srgbClr val="10599B"/>
          </a:solidFill>
        </p:spPr>
        <p:txBody>
          <a:bodyPr wrap="square" rtlCol="0" anchor="ctr" anchorCtr="1">
            <a:noAutofit/>
          </a:bodyPr>
          <a:lstStyle/>
          <a:p>
            <a:r>
              <a:rPr lang="en-GB" sz="1600">
                <a:solidFill>
                  <a:schemeClr val="bg1"/>
                </a:solidFill>
              </a:rPr>
              <a:t>Safety embedded in culture and behaviour</a:t>
            </a:r>
          </a:p>
        </p:txBody>
      </p:sp>
      <p:sp>
        <p:nvSpPr>
          <p:cNvPr id="41" name="TextBox 40">
            <a:extLst>
              <a:ext uri="{FF2B5EF4-FFF2-40B4-BE49-F238E27FC236}">
                <a16:creationId xmlns:a16="http://schemas.microsoft.com/office/drawing/2014/main" id="{6E076CF0-0FE3-4F7C-AF77-26689113DEEE}"/>
              </a:ext>
            </a:extLst>
          </p:cNvPr>
          <p:cNvSpPr txBox="1"/>
          <p:nvPr/>
        </p:nvSpPr>
        <p:spPr>
          <a:xfrm>
            <a:off x="9239196" y="3944848"/>
            <a:ext cx="2419263" cy="828776"/>
          </a:xfrm>
          <a:prstGeom prst="rect">
            <a:avLst/>
          </a:prstGeom>
          <a:solidFill>
            <a:srgbClr val="10599B"/>
          </a:solidFill>
        </p:spPr>
        <p:txBody>
          <a:bodyPr wrap="square" rtlCol="0" anchor="ctr" anchorCtr="1">
            <a:noAutofit/>
          </a:bodyPr>
          <a:lstStyle/>
          <a:p>
            <a:r>
              <a:rPr lang="en-GB" sz="1600">
                <a:solidFill>
                  <a:schemeClr val="bg1"/>
                </a:solidFill>
              </a:rPr>
              <a:t>Safety skills and awareness</a:t>
            </a:r>
          </a:p>
        </p:txBody>
      </p:sp>
      <p:sp>
        <p:nvSpPr>
          <p:cNvPr id="43" name="TextBox 42">
            <a:extLst>
              <a:ext uri="{FF2B5EF4-FFF2-40B4-BE49-F238E27FC236}">
                <a16:creationId xmlns:a16="http://schemas.microsoft.com/office/drawing/2014/main" id="{78BAAE60-3406-47B3-8EA0-C68266894756}"/>
              </a:ext>
            </a:extLst>
          </p:cNvPr>
          <p:cNvSpPr txBox="1"/>
          <p:nvPr/>
        </p:nvSpPr>
        <p:spPr>
          <a:xfrm>
            <a:off x="9239196" y="5040241"/>
            <a:ext cx="2419263" cy="828776"/>
          </a:xfrm>
          <a:prstGeom prst="rect">
            <a:avLst/>
          </a:prstGeom>
          <a:solidFill>
            <a:srgbClr val="10599B"/>
          </a:solidFill>
        </p:spPr>
        <p:txBody>
          <a:bodyPr wrap="square" rtlCol="0" anchor="ctr" anchorCtr="1">
            <a:noAutofit/>
          </a:bodyPr>
          <a:lstStyle/>
          <a:p>
            <a:r>
              <a:rPr lang="en-GB" sz="1600">
                <a:solidFill>
                  <a:schemeClr val="bg1"/>
                </a:solidFill>
              </a:rPr>
              <a:t>Cultivation of a safe working environment</a:t>
            </a:r>
          </a:p>
        </p:txBody>
      </p:sp>
      <p:sp>
        <p:nvSpPr>
          <p:cNvPr id="32" name="TextBox 31">
            <a:extLst>
              <a:ext uri="{FF2B5EF4-FFF2-40B4-BE49-F238E27FC236}">
                <a16:creationId xmlns:a16="http://schemas.microsoft.com/office/drawing/2014/main" id="{8613DDF4-DC37-4157-9940-1333EE94CD4F}"/>
              </a:ext>
            </a:extLst>
          </p:cNvPr>
          <p:cNvSpPr txBox="1"/>
          <p:nvPr/>
        </p:nvSpPr>
        <p:spPr>
          <a:xfrm>
            <a:off x="552528" y="2886111"/>
            <a:ext cx="2419263" cy="828776"/>
          </a:xfrm>
          <a:prstGeom prst="rect">
            <a:avLst/>
          </a:prstGeom>
          <a:solidFill>
            <a:srgbClr val="10599B"/>
          </a:solidFill>
        </p:spPr>
        <p:txBody>
          <a:bodyPr wrap="square" rtlCol="0" anchor="ctr" anchorCtr="1">
            <a:noAutofit/>
          </a:bodyPr>
          <a:lstStyle/>
          <a:p>
            <a:r>
              <a:rPr lang="en-GB" sz="1600">
                <a:solidFill>
                  <a:schemeClr val="bg1"/>
                </a:solidFill>
              </a:rPr>
              <a:t>Planning safe intervention. Technology enables safe processes and culture</a:t>
            </a:r>
          </a:p>
        </p:txBody>
      </p:sp>
    </p:spTree>
    <p:extLst>
      <p:ext uri="{BB962C8B-B14F-4D97-AF65-F5344CB8AC3E}">
        <p14:creationId xmlns:p14="http://schemas.microsoft.com/office/powerpoint/2010/main" val="365198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30" presetClass="emph" presetSubtype="0" fill="hold" grpId="1" nodeType="withEffect">
                                  <p:stCondLst>
                                    <p:cond delay="0"/>
                                  </p:stCondLst>
                                  <p:childTnLst>
                                    <p:animClr clrSpc="hsl" dir="cw">
                                      <p:cBhvr override="childStyle">
                                        <p:cTn id="20" dur="500" fill="hold"/>
                                        <p:tgtEl>
                                          <p:spTgt spid="43"/>
                                        </p:tgtEl>
                                        <p:attrNameLst>
                                          <p:attrName>style.color</p:attrName>
                                        </p:attrNameLst>
                                      </p:cBhvr>
                                      <p:by>
                                        <p:hsl h="0" s="12549" l="25098"/>
                                      </p:by>
                                    </p:animClr>
                                    <p:animClr clrSpc="hsl" dir="cw">
                                      <p:cBhvr>
                                        <p:cTn id="21" dur="500" fill="hold"/>
                                        <p:tgtEl>
                                          <p:spTgt spid="43"/>
                                        </p:tgtEl>
                                        <p:attrNameLst>
                                          <p:attrName>fillcolor</p:attrName>
                                        </p:attrNameLst>
                                      </p:cBhvr>
                                      <p:by>
                                        <p:hsl h="0" s="12549" l="25098"/>
                                      </p:by>
                                    </p:animClr>
                                    <p:animClr clrSpc="hsl" dir="cw">
                                      <p:cBhvr>
                                        <p:cTn id="22" dur="500" fill="hold"/>
                                        <p:tgtEl>
                                          <p:spTgt spid="43"/>
                                        </p:tgtEl>
                                        <p:attrNameLst>
                                          <p:attrName>stroke.color</p:attrName>
                                        </p:attrNameLst>
                                      </p:cBhvr>
                                      <p:by>
                                        <p:hsl h="0" s="12549" l="25098"/>
                                      </p:by>
                                    </p:animClr>
                                    <p:set>
                                      <p:cBhvr>
                                        <p:cTn id="23" dur="500" fill="hold"/>
                                        <p:tgtEl>
                                          <p:spTgt spid="4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30" presetClass="emph" presetSubtype="0" fill="hold" grpId="1" nodeType="withEffect">
                                  <p:stCondLst>
                                    <p:cond delay="0"/>
                                  </p:stCondLst>
                                  <p:childTnLst>
                                    <p:animClr clrSpc="hsl" dir="cw">
                                      <p:cBhvr override="childStyle">
                                        <p:cTn id="30" dur="500" fill="hold"/>
                                        <p:tgtEl>
                                          <p:spTgt spid="4"/>
                                        </p:tgtEl>
                                        <p:attrNameLst>
                                          <p:attrName>style.color</p:attrName>
                                        </p:attrNameLst>
                                      </p:cBhvr>
                                      <p:by>
                                        <p:hsl h="0" s="12549" l="25098"/>
                                      </p:by>
                                    </p:animClr>
                                    <p:animClr clrSpc="hsl" dir="cw">
                                      <p:cBhvr>
                                        <p:cTn id="31" dur="500" fill="hold"/>
                                        <p:tgtEl>
                                          <p:spTgt spid="4"/>
                                        </p:tgtEl>
                                        <p:attrNameLst>
                                          <p:attrName>fillcolor</p:attrName>
                                        </p:attrNameLst>
                                      </p:cBhvr>
                                      <p:by>
                                        <p:hsl h="0" s="12549" l="25098"/>
                                      </p:by>
                                    </p:animClr>
                                    <p:animClr clrSpc="hsl" dir="cw">
                                      <p:cBhvr>
                                        <p:cTn id="32" dur="500" fill="hold"/>
                                        <p:tgtEl>
                                          <p:spTgt spid="4"/>
                                        </p:tgtEl>
                                        <p:attrNameLst>
                                          <p:attrName>stroke.color</p:attrName>
                                        </p:attrNameLst>
                                      </p:cBhvr>
                                      <p:by>
                                        <p:hsl h="0" s="12549" l="25098"/>
                                      </p:by>
                                    </p:animClr>
                                    <p:set>
                                      <p:cBhvr>
                                        <p:cTn id="33" dur="500" fill="hold"/>
                                        <p:tgtEl>
                                          <p:spTgt spid="4"/>
                                        </p:tgtEl>
                                        <p:attrNameLst>
                                          <p:attrName>fill.type</p:attrName>
                                        </p:attrNameLst>
                                      </p:cBhvr>
                                      <p:to>
                                        <p:strVal val="solid"/>
                                      </p:to>
                                    </p:set>
                                  </p:childTnLst>
                                </p:cTn>
                              </p:par>
                              <p:par>
                                <p:cTn id="34" presetID="30" presetClass="emph" presetSubtype="0" fill="hold" grpId="1" nodeType="withEffect">
                                  <p:stCondLst>
                                    <p:cond delay="0"/>
                                  </p:stCondLst>
                                  <p:childTnLst>
                                    <p:animClr clrSpc="hsl" dir="cw">
                                      <p:cBhvr override="childStyle">
                                        <p:cTn id="35" dur="500" fill="hold"/>
                                        <p:tgtEl>
                                          <p:spTgt spid="34"/>
                                        </p:tgtEl>
                                        <p:attrNameLst>
                                          <p:attrName>style.color</p:attrName>
                                        </p:attrNameLst>
                                      </p:cBhvr>
                                      <p:by>
                                        <p:hsl h="0" s="12549" l="25098"/>
                                      </p:by>
                                    </p:animClr>
                                    <p:animClr clrSpc="hsl" dir="cw">
                                      <p:cBhvr>
                                        <p:cTn id="36" dur="500" fill="hold"/>
                                        <p:tgtEl>
                                          <p:spTgt spid="34"/>
                                        </p:tgtEl>
                                        <p:attrNameLst>
                                          <p:attrName>fillcolor</p:attrName>
                                        </p:attrNameLst>
                                      </p:cBhvr>
                                      <p:by>
                                        <p:hsl h="0" s="12549" l="25098"/>
                                      </p:by>
                                    </p:animClr>
                                    <p:animClr clrSpc="hsl" dir="cw">
                                      <p:cBhvr>
                                        <p:cTn id="37" dur="500" fill="hold"/>
                                        <p:tgtEl>
                                          <p:spTgt spid="34"/>
                                        </p:tgtEl>
                                        <p:attrNameLst>
                                          <p:attrName>stroke.color</p:attrName>
                                        </p:attrNameLst>
                                      </p:cBhvr>
                                      <p:by>
                                        <p:hsl h="0" s="12549" l="25098"/>
                                      </p:by>
                                    </p:animClr>
                                    <p:set>
                                      <p:cBhvr>
                                        <p:cTn id="38" dur="500" fill="hold"/>
                                        <p:tgtEl>
                                          <p:spTgt spid="34"/>
                                        </p:tgtEl>
                                        <p:attrNameLst>
                                          <p:attrName>fill.type</p:attrName>
                                        </p:attrNameLst>
                                      </p:cBhvr>
                                      <p:to>
                                        <p:strVal val="solid"/>
                                      </p:to>
                                    </p:set>
                                  </p:childTnLst>
                                </p:cTn>
                              </p:par>
                              <p:par>
                                <p:cTn id="39" presetID="30" presetClass="emph" presetSubtype="0" fill="hold" grpId="1" nodeType="withEffect">
                                  <p:stCondLst>
                                    <p:cond delay="0"/>
                                  </p:stCondLst>
                                  <p:childTnLst>
                                    <p:animClr clrSpc="hsl" dir="cw">
                                      <p:cBhvr override="childStyle">
                                        <p:cTn id="40" dur="500" fill="hold"/>
                                        <p:tgtEl>
                                          <p:spTgt spid="36"/>
                                        </p:tgtEl>
                                        <p:attrNameLst>
                                          <p:attrName>style.color</p:attrName>
                                        </p:attrNameLst>
                                      </p:cBhvr>
                                      <p:by>
                                        <p:hsl h="0" s="12549" l="25098"/>
                                      </p:by>
                                    </p:animClr>
                                    <p:animClr clrSpc="hsl" dir="cw">
                                      <p:cBhvr>
                                        <p:cTn id="41" dur="500" fill="hold"/>
                                        <p:tgtEl>
                                          <p:spTgt spid="36"/>
                                        </p:tgtEl>
                                        <p:attrNameLst>
                                          <p:attrName>fillcolor</p:attrName>
                                        </p:attrNameLst>
                                      </p:cBhvr>
                                      <p:by>
                                        <p:hsl h="0" s="12549" l="25098"/>
                                      </p:by>
                                    </p:animClr>
                                    <p:animClr clrSpc="hsl" dir="cw">
                                      <p:cBhvr>
                                        <p:cTn id="42" dur="500" fill="hold"/>
                                        <p:tgtEl>
                                          <p:spTgt spid="36"/>
                                        </p:tgtEl>
                                        <p:attrNameLst>
                                          <p:attrName>stroke.color</p:attrName>
                                        </p:attrNameLst>
                                      </p:cBhvr>
                                      <p:by>
                                        <p:hsl h="0" s="12549" l="25098"/>
                                      </p:by>
                                    </p:animClr>
                                    <p:set>
                                      <p:cBhvr>
                                        <p:cTn id="43" dur="500" fill="hold"/>
                                        <p:tgtEl>
                                          <p:spTgt spid="36"/>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30" presetClass="emph" presetSubtype="0" fill="hold" grpId="1" nodeType="withEffect">
                                  <p:stCondLst>
                                    <p:cond delay="0"/>
                                  </p:stCondLst>
                                  <p:childTnLst>
                                    <p:animClr clrSpc="hsl" dir="cw">
                                      <p:cBhvr override="childStyle">
                                        <p:cTn id="53" dur="500" fill="hold"/>
                                        <p:tgtEl>
                                          <p:spTgt spid="32"/>
                                        </p:tgtEl>
                                        <p:attrNameLst>
                                          <p:attrName>style.color</p:attrName>
                                        </p:attrNameLst>
                                      </p:cBhvr>
                                      <p:by>
                                        <p:hsl h="0" s="12549" l="25098"/>
                                      </p:by>
                                    </p:animClr>
                                    <p:animClr clrSpc="hsl" dir="cw">
                                      <p:cBhvr>
                                        <p:cTn id="54" dur="500" fill="hold"/>
                                        <p:tgtEl>
                                          <p:spTgt spid="32"/>
                                        </p:tgtEl>
                                        <p:attrNameLst>
                                          <p:attrName>fillcolor</p:attrName>
                                        </p:attrNameLst>
                                      </p:cBhvr>
                                      <p:by>
                                        <p:hsl h="0" s="12549" l="25098"/>
                                      </p:by>
                                    </p:animClr>
                                    <p:animClr clrSpc="hsl" dir="cw">
                                      <p:cBhvr>
                                        <p:cTn id="55" dur="500" fill="hold"/>
                                        <p:tgtEl>
                                          <p:spTgt spid="32"/>
                                        </p:tgtEl>
                                        <p:attrNameLst>
                                          <p:attrName>stroke.color</p:attrName>
                                        </p:attrNameLst>
                                      </p:cBhvr>
                                      <p:by>
                                        <p:hsl h="0" s="12549" l="25098"/>
                                      </p:by>
                                    </p:animClr>
                                    <p:set>
                                      <p:cBhvr>
                                        <p:cTn id="56" dur="500" fill="hold"/>
                                        <p:tgtEl>
                                          <p:spTgt spid="32"/>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30" presetClass="emph" presetSubtype="0" fill="hold" grpId="1" nodeType="withEffect">
                                  <p:stCondLst>
                                    <p:cond delay="0"/>
                                  </p:stCondLst>
                                  <p:childTnLst>
                                    <p:animClr clrSpc="hsl" dir="cw">
                                      <p:cBhvr override="childStyle">
                                        <p:cTn id="63" dur="500" fill="hold"/>
                                        <p:tgtEl>
                                          <p:spTgt spid="41"/>
                                        </p:tgtEl>
                                        <p:attrNameLst>
                                          <p:attrName>style.color</p:attrName>
                                        </p:attrNameLst>
                                      </p:cBhvr>
                                      <p:by>
                                        <p:hsl h="0" s="12549" l="25098"/>
                                      </p:by>
                                    </p:animClr>
                                    <p:animClr clrSpc="hsl" dir="cw">
                                      <p:cBhvr>
                                        <p:cTn id="64" dur="500" fill="hold"/>
                                        <p:tgtEl>
                                          <p:spTgt spid="41"/>
                                        </p:tgtEl>
                                        <p:attrNameLst>
                                          <p:attrName>fillcolor</p:attrName>
                                        </p:attrNameLst>
                                      </p:cBhvr>
                                      <p:by>
                                        <p:hsl h="0" s="12549" l="25098"/>
                                      </p:by>
                                    </p:animClr>
                                    <p:animClr clrSpc="hsl" dir="cw">
                                      <p:cBhvr>
                                        <p:cTn id="65" dur="500" fill="hold"/>
                                        <p:tgtEl>
                                          <p:spTgt spid="41"/>
                                        </p:tgtEl>
                                        <p:attrNameLst>
                                          <p:attrName>stroke.color</p:attrName>
                                        </p:attrNameLst>
                                      </p:cBhvr>
                                      <p:by>
                                        <p:hsl h="0" s="12549" l="25098"/>
                                      </p:by>
                                    </p:animClr>
                                    <p:set>
                                      <p:cBhvr>
                                        <p:cTn id="66" dur="500" fill="hold"/>
                                        <p:tgtEl>
                                          <p:spTgt spid="41"/>
                                        </p:tgtEl>
                                        <p:attrNameLst>
                                          <p:attrName>fill.type</p:attrName>
                                        </p:attrNameLst>
                                      </p:cBhvr>
                                      <p:to>
                                        <p:strVal val="solid"/>
                                      </p:to>
                                    </p:set>
                                  </p:childTnLst>
                                </p:cTn>
                              </p:par>
                              <p:par>
                                <p:cTn id="67" presetID="30" presetClass="emph" presetSubtype="0" fill="hold" grpId="1" nodeType="withEffect">
                                  <p:stCondLst>
                                    <p:cond delay="0"/>
                                  </p:stCondLst>
                                  <p:childTnLst>
                                    <p:animClr clrSpc="hsl" dir="cw">
                                      <p:cBhvr override="childStyle">
                                        <p:cTn id="68" dur="500" fill="hold"/>
                                        <p:tgtEl>
                                          <p:spTgt spid="40"/>
                                        </p:tgtEl>
                                        <p:attrNameLst>
                                          <p:attrName>style.color</p:attrName>
                                        </p:attrNameLst>
                                      </p:cBhvr>
                                      <p:by>
                                        <p:hsl h="0" s="12549" l="25098"/>
                                      </p:by>
                                    </p:animClr>
                                    <p:animClr clrSpc="hsl" dir="cw">
                                      <p:cBhvr>
                                        <p:cTn id="69" dur="500" fill="hold"/>
                                        <p:tgtEl>
                                          <p:spTgt spid="40"/>
                                        </p:tgtEl>
                                        <p:attrNameLst>
                                          <p:attrName>fillcolor</p:attrName>
                                        </p:attrNameLst>
                                      </p:cBhvr>
                                      <p:by>
                                        <p:hsl h="0" s="12549" l="25098"/>
                                      </p:by>
                                    </p:animClr>
                                    <p:animClr clrSpc="hsl" dir="cw">
                                      <p:cBhvr>
                                        <p:cTn id="70" dur="500" fill="hold"/>
                                        <p:tgtEl>
                                          <p:spTgt spid="40"/>
                                        </p:tgtEl>
                                        <p:attrNameLst>
                                          <p:attrName>stroke.color</p:attrName>
                                        </p:attrNameLst>
                                      </p:cBhvr>
                                      <p:by>
                                        <p:hsl h="0" s="12549" l="25098"/>
                                      </p:by>
                                    </p:animClr>
                                    <p:set>
                                      <p:cBhvr>
                                        <p:cTn id="71"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3" grpId="0" animBg="1"/>
      <p:bldP spid="34" grpId="0" animBg="1"/>
      <p:bldP spid="34" grpId="1" animBg="1"/>
      <p:bldP spid="36" grpId="0" animBg="1"/>
      <p:bldP spid="36" grpId="1" animBg="1"/>
      <p:bldP spid="40" grpId="0" animBg="1"/>
      <p:bldP spid="40" grpId="1" animBg="1"/>
      <p:bldP spid="41" grpId="0" animBg="1"/>
      <p:bldP spid="41" grpId="1" animBg="1"/>
      <p:bldP spid="43" grpId="0" animBg="1"/>
      <p:bldP spid="43" grpId="1" animBg="1"/>
      <p:bldP spid="32" grpId="0" animBg="1"/>
      <p:bldP spid="3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AC59-0569-4EEF-A468-6A3C9F87015F}"/>
              </a:ext>
            </a:extLst>
          </p:cNvPr>
          <p:cNvSpPr>
            <a:spLocks noGrp="1"/>
          </p:cNvSpPr>
          <p:nvPr>
            <p:ph type="title"/>
          </p:nvPr>
        </p:nvSpPr>
        <p:spPr/>
        <p:txBody>
          <a:bodyPr/>
          <a:lstStyle/>
          <a:p>
            <a:r>
              <a:rPr lang="en-GB"/>
              <a:t>Case Study: Semi S30, Energetic Materials &amp; Operational Excellence</a:t>
            </a:r>
          </a:p>
        </p:txBody>
      </p:sp>
      <p:sp>
        <p:nvSpPr>
          <p:cNvPr id="3" name="Slide Number Placeholder 2">
            <a:extLst>
              <a:ext uri="{FF2B5EF4-FFF2-40B4-BE49-F238E27FC236}">
                <a16:creationId xmlns:a16="http://schemas.microsoft.com/office/drawing/2014/main" id="{2240B12A-BEDD-431A-A34A-B6FBEAEBB9D1}"/>
              </a:ext>
            </a:extLst>
          </p:cNvPr>
          <p:cNvSpPr>
            <a:spLocks noGrp="1"/>
          </p:cNvSpPr>
          <p:nvPr>
            <p:ph type="sldNum" sz="quarter" idx="12"/>
          </p:nvPr>
        </p:nvSpPr>
        <p:spPr/>
        <p:txBody>
          <a:bodyPr/>
          <a:lstStyle/>
          <a:p>
            <a:fld id="{A9A89980-3EE8-4686-8740-DD02678D93F4}" type="slidenum">
              <a:rPr lang="en-GB" smtClean="0"/>
              <a:pPr/>
              <a:t>13</a:t>
            </a:fld>
            <a:endParaRPr lang="en-GB"/>
          </a:p>
        </p:txBody>
      </p:sp>
      <p:sp>
        <p:nvSpPr>
          <p:cNvPr id="5" name="Rectangle 4">
            <a:extLst>
              <a:ext uri="{FF2B5EF4-FFF2-40B4-BE49-F238E27FC236}">
                <a16:creationId xmlns:a16="http://schemas.microsoft.com/office/drawing/2014/main" id="{2A0DD909-DBD0-435D-B0D7-E90FA9407C06}"/>
              </a:ext>
            </a:extLst>
          </p:cNvPr>
          <p:cNvSpPr/>
          <p:nvPr/>
        </p:nvSpPr>
        <p:spPr>
          <a:xfrm>
            <a:off x="6610608" y="1439801"/>
            <a:ext cx="5108567" cy="4850163"/>
          </a:xfrm>
          <a:prstGeom prst="rect">
            <a:avLst/>
          </a:prstGeom>
          <a:solidFill>
            <a:srgbClr val="2A9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80AECAB-1705-4A06-8570-DF3CE39BE66B}"/>
              </a:ext>
            </a:extLst>
          </p:cNvPr>
          <p:cNvSpPr txBox="1"/>
          <p:nvPr/>
        </p:nvSpPr>
        <p:spPr>
          <a:xfrm>
            <a:off x="6886526" y="5068528"/>
            <a:ext cx="1149354"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OUTCOME</a:t>
            </a:r>
          </a:p>
        </p:txBody>
      </p:sp>
      <p:sp>
        <p:nvSpPr>
          <p:cNvPr id="7" name="TextBox 6">
            <a:extLst>
              <a:ext uri="{FF2B5EF4-FFF2-40B4-BE49-F238E27FC236}">
                <a16:creationId xmlns:a16="http://schemas.microsoft.com/office/drawing/2014/main" id="{AB8AB79F-41C7-4AC3-AE56-D0EFA6DD82B7}"/>
              </a:ext>
            </a:extLst>
          </p:cNvPr>
          <p:cNvSpPr txBox="1"/>
          <p:nvPr/>
        </p:nvSpPr>
        <p:spPr>
          <a:xfrm>
            <a:off x="6898227" y="3802450"/>
            <a:ext cx="1125949"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SOLUTION</a:t>
            </a:r>
          </a:p>
        </p:txBody>
      </p:sp>
      <p:sp>
        <p:nvSpPr>
          <p:cNvPr id="8" name="TextBox 7">
            <a:extLst>
              <a:ext uri="{FF2B5EF4-FFF2-40B4-BE49-F238E27FC236}">
                <a16:creationId xmlns:a16="http://schemas.microsoft.com/office/drawing/2014/main" id="{1F40788A-9480-47DB-9591-72A73C4AF220}"/>
              </a:ext>
            </a:extLst>
          </p:cNvPr>
          <p:cNvSpPr txBox="1"/>
          <p:nvPr/>
        </p:nvSpPr>
        <p:spPr>
          <a:xfrm>
            <a:off x="6843922" y="2536371"/>
            <a:ext cx="1271503"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CHALLENGE</a:t>
            </a:r>
          </a:p>
        </p:txBody>
      </p:sp>
      <p:sp>
        <p:nvSpPr>
          <p:cNvPr id="9" name="Freeform 172">
            <a:extLst>
              <a:ext uri="{FF2B5EF4-FFF2-40B4-BE49-F238E27FC236}">
                <a16:creationId xmlns:a16="http://schemas.microsoft.com/office/drawing/2014/main" id="{DC83EDE7-2B9F-4620-87E6-6513D30A6913}"/>
              </a:ext>
            </a:extLst>
          </p:cNvPr>
          <p:cNvSpPr>
            <a:spLocks noEditPoints="1"/>
          </p:cNvSpPr>
          <p:nvPr/>
        </p:nvSpPr>
        <p:spPr bwMode="auto">
          <a:xfrm>
            <a:off x="7276696" y="3121517"/>
            <a:ext cx="430403" cy="626038"/>
          </a:xfrm>
          <a:custGeom>
            <a:avLst/>
            <a:gdLst>
              <a:gd name="T0" fmla="*/ 120 w 176"/>
              <a:gd name="T1" fmla="*/ 256 h 256"/>
              <a:gd name="T2" fmla="*/ 120 w 176"/>
              <a:gd name="T3" fmla="*/ 232 h 256"/>
              <a:gd name="T4" fmla="*/ 128 w 176"/>
              <a:gd name="T5" fmla="*/ 232 h 256"/>
              <a:gd name="T6" fmla="*/ 128 w 176"/>
              <a:gd name="T7" fmla="*/ 208 h 256"/>
              <a:gd name="T8" fmla="*/ 136 w 176"/>
              <a:gd name="T9" fmla="*/ 208 h 256"/>
              <a:gd name="T10" fmla="*/ 136 w 176"/>
              <a:gd name="T11" fmla="*/ 184 h 256"/>
              <a:gd name="T12" fmla="*/ 136 w 176"/>
              <a:gd name="T13" fmla="*/ 162 h 256"/>
              <a:gd name="T14" fmla="*/ 176 w 176"/>
              <a:gd name="T15" fmla="*/ 88 h 256"/>
              <a:gd name="T16" fmla="*/ 88 w 176"/>
              <a:gd name="T17" fmla="*/ 0 h 256"/>
              <a:gd name="T18" fmla="*/ 0 w 176"/>
              <a:gd name="T19" fmla="*/ 88 h 256"/>
              <a:gd name="T20" fmla="*/ 40 w 176"/>
              <a:gd name="T21" fmla="*/ 162 h 256"/>
              <a:gd name="T22" fmla="*/ 40 w 176"/>
              <a:gd name="T23" fmla="*/ 176 h 256"/>
              <a:gd name="T24" fmla="*/ 40 w 176"/>
              <a:gd name="T25" fmla="*/ 184 h 256"/>
              <a:gd name="T26" fmla="*/ 40 w 176"/>
              <a:gd name="T27" fmla="*/ 208 h 256"/>
              <a:gd name="T28" fmla="*/ 48 w 176"/>
              <a:gd name="T29" fmla="*/ 208 h 256"/>
              <a:gd name="T30" fmla="*/ 48 w 176"/>
              <a:gd name="T31" fmla="*/ 232 h 256"/>
              <a:gd name="T32" fmla="*/ 56 w 176"/>
              <a:gd name="T33" fmla="*/ 232 h 256"/>
              <a:gd name="T34" fmla="*/ 56 w 176"/>
              <a:gd name="T35" fmla="*/ 256 h 256"/>
              <a:gd name="T36" fmla="*/ 120 w 176"/>
              <a:gd name="T37" fmla="*/ 256 h 256"/>
              <a:gd name="T38" fmla="*/ 112 w 176"/>
              <a:gd name="T39" fmla="*/ 248 h 256"/>
              <a:gd name="T40" fmla="*/ 64 w 176"/>
              <a:gd name="T41" fmla="*/ 248 h 256"/>
              <a:gd name="T42" fmla="*/ 64 w 176"/>
              <a:gd name="T43" fmla="*/ 232 h 256"/>
              <a:gd name="T44" fmla="*/ 112 w 176"/>
              <a:gd name="T45" fmla="*/ 232 h 256"/>
              <a:gd name="T46" fmla="*/ 112 w 176"/>
              <a:gd name="T47" fmla="*/ 248 h 256"/>
              <a:gd name="T48" fmla="*/ 46 w 176"/>
              <a:gd name="T49" fmla="*/ 157 h 256"/>
              <a:gd name="T50" fmla="*/ 8 w 176"/>
              <a:gd name="T51" fmla="*/ 88 h 256"/>
              <a:gd name="T52" fmla="*/ 88 w 176"/>
              <a:gd name="T53" fmla="*/ 8 h 256"/>
              <a:gd name="T54" fmla="*/ 168 w 176"/>
              <a:gd name="T55" fmla="*/ 88 h 256"/>
              <a:gd name="T56" fmla="*/ 130 w 176"/>
              <a:gd name="T57" fmla="*/ 156 h 256"/>
              <a:gd name="T58" fmla="*/ 128 w 176"/>
              <a:gd name="T59" fmla="*/ 157 h 256"/>
              <a:gd name="T60" fmla="*/ 128 w 176"/>
              <a:gd name="T61" fmla="*/ 176 h 256"/>
              <a:gd name="T62" fmla="*/ 109 w 176"/>
              <a:gd name="T63" fmla="*/ 176 h 256"/>
              <a:gd name="T64" fmla="*/ 120 w 176"/>
              <a:gd name="T65" fmla="*/ 101 h 256"/>
              <a:gd name="T66" fmla="*/ 112 w 176"/>
              <a:gd name="T67" fmla="*/ 99 h 256"/>
              <a:gd name="T68" fmla="*/ 112 w 176"/>
              <a:gd name="T69" fmla="*/ 102 h 256"/>
              <a:gd name="T70" fmla="*/ 100 w 176"/>
              <a:gd name="T71" fmla="*/ 111 h 256"/>
              <a:gd name="T72" fmla="*/ 88 w 176"/>
              <a:gd name="T73" fmla="*/ 98 h 256"/>
              <a:gd name="T74" fmla="*/ 76 w 176"/>
              <a:gd name="T75" fmla="*/ 111 h 256"/>
              <a:gd name="T76" fmla="*/ 64 w 176"/>
              <a:gd name="T77" fmla="*/ 102 h 256"/>
              <a:gd name="T78" fmla="*/ 64 w 176"/>
              <a:gd name="T79" fmla="*/ 99 h 256"/>
              <a:gd name="T80" fmla="*/ 56 w 176"/>
              <a:gd name="T81" fmla="*/ 101 h 256"/>
              <a:gd name="T82" fmla="*/ 67 w 176"/>
              <a:gd name="T83" fmla="*/ 176 h 256"/>
              <a:gd name="T84" fmla="*/ 48 w 176"/>
              <a:gd name="T85" fmla="*/ 176 h 256"/>
              <a:gd name="T86" fmla="*/ 48 w 176"/>
              <a:gd name="T87" fmla="*/ 158 h 256"/>
              <a:gd name="T88" fmla="*/ 46 w 176"/>
              <a:gd name="T89" fmla="*/ 157 h 256"/>
              <a:gd name="T90" fmla="*/ 76 w 176"/>
              <a:gd name="T91" fmla="*/ 176 h 256"/>
              <a:gd name="T92" fmla="*/ 66 w 176"/>
              <a:gd name="T93" fmla="*/ 114 h 256"/>
              <a:gd name="T94" fmla="*/ 76 w 176"/>
              <a:gd name="T95" fmla="*/ 121 h 256"/>
              <a:gd name="T96" fmla="*/ 88 w 176"/>
              <a:gd name="T97" fmla="*/ 110 h 256"/>
              <a:gd name="T98" fmla="*/ 100 w 176"/>
              <a:gd name="T99" fmla="*/ 121 h 256"/>
              <a:gd name="T100" fmla="*/ 110 w 176"/>
              <a:gd name="T101" fmla="*/ 114 h 256"/>
              <a:gd name="T102" fmla="*/ 101 w 176"/>
              <a:gd name="T103" fmla="*/ 176 h 256"/>
              <a:gd name="T104" fmla="*/ 76 w 176"/>
              <a:gd name="T105" fmla="*/ 176 h 256"/>
              <a:gd name="T106" fmla="*/ 48 w 176"/>
              <a:gd name="T107" fmla="*/ 184 h 256"/>
              <a:gd name="T108" fmla="*/ 128 w 176"/>
              <a:gd name="T109" fmla="*/ 184 h 256"/>
              <a:gd name="T110" fmla="*/ 128 w 176"/>
              <a:gd name="T111" fmla="*/ 200 h 256"/>
              <a:gd name="T112" fmla="*/ 48 w 176"/>
              <a:gd name="T113" fmla="*/ 200 h 256"/>
              <a:gd name="T114" fmla="*/ 48 w 176"/>
              <a:gd name="T115" fmla="*/ 184 h 256"/>
              <a:gd name="T116" fmla="*/ 56 w 176"/>
              <a:gd name="T117" fmla="*/ 208 h 256"/>
              <a:gd name="T118" fmla="*/ 120 w 176"/>
              <a:gd name="T119" fmla="*/ 208 h 256"/>
              <a:gd name="T120" fmla="*/ 120 w 176"/>
              <a:gd name="T121" fmla="*/ 224 h 256"/>
              <a:gd name="T122" fmla="*/ 56 w 176"/>
              <a:gd name="T123" fmla="*/ 224 h 256"/>
              <a:gd name="T124" fmla="*/ 56 w 176"/>
              <a:gd name="T125" fmla="*/ 2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56">
                <a:moveTo>
                  <a:pt x="120" y="256"/>
                </a:moveTo>
                <a:cubicBezTo>
                  <a:pt x="120" y="232"/>
                  <a:pt x="120" y="232"/>
                  <a:pt x="120" y="232"/>
                </a:cubicBezTo>
                <a:cubicBezTo>
                  <a:pt x="128" y="232"/>
                  <a:pt x="128" y="232"/>
                  <a:pt x="128" y="232"/>
                </a:cubicBezTo>
                <a:cubicBezTo>
                  <a:pt x="128" y="208"/>
                  <a:pt x="128" y="208"/>
                  <a:pt x="128" y="208"/>
                </a:cubicBezTo>
                <a:cubicBezTo>
                  <a:pt x="136" y="208"/>
                  <a:pt x="136" y="208"/>
                  <a:pt x="136" y="208"/>
                </a:cubicBezTo>
                <a:cubicBezTo>
                  <a:pt x="136" y="184"/>
                  <a:pt x="136" y="184"/>
                  <a:pt x="136" y="184"/>
                </a:cubicBezTo>
                <a:cubicBezTo>
                  <a:pt x="136" y="162"/>
                  <a:pt x="136" y="162"/>
                  <a:pt x="136" y="162"/>
                </a:cubicBezTo>
                <a:cubicBezTo>
                  <a:pt x="161" y="146"/>
                  <a:pt x="176" y="118"/>
                  <a:pt x="176" y="88"/>
                </a:cubicBezTo>
                <a:cubicBezTo>
                  <a:pt x="176" y="40"/>
                  <a:pt x="137" y="0"/>
                  <a:pt x="88" y="0"/>
                </a:cubicBezTo>
                <a:cubicBezTo>
                  <a:pt x="40" y="0"/>
                  <a:pt x="0" y="40"/>
                  <a:pt x="0" y="88"/>
                </a:cubicBezTo>
                <a:cubicBezTo>
                  <a:pt x="0" y="118"/>
                  <a:pt x="15" y="146"/>
                  <a:pt x="40" y="162"/>
                </a:cubicBezTo>
                <a:cubicBezTo>
                  <a:pt x="40" y="176"/>
                  <a:pt x="40" y="176"/>
                  <a:pt x="40" y="176"/>
                </a:cubicBezTo>
                <a:cubicBezTo>
                  <a:pt x="40" y="184"/>
                  <a:pt x="40" y="184"/>
                  <a:pt x="40" y="184"/>
                </a:cubicBezTo>
                <a:cubicBezTo>
                  <a:pt x="40" y="208"/>
                  <a:pt x="40" y="208"/>
                  <a:pt x="40" y="208"/>
                </a:cubicBezTo>
                <a:cubicBezTo>
                  <a:pt x="48" y="208"/>
                  <a:pt x="48" y="208"/>
                  <a:pt x="48" y="208"/>
                </a:cubicBezTo>
                <a:cubicBezTo>
                  <a:pt x="48" y="232"/>
                  <a:pt x="48" y="232"/>
                  <a:pt x="48" y="232"/>
                </a:cubicBezTo>
                <a:cubicBezTo>
                  <a:pt x="56" y="232"/>
                  <a:pt x="56" y="232"/>
                  <a:pt x="56" y="232"/>
                </a:cubicBezTo>
                <a:cubicBezTo>
                  <a:pt x="56" y="256"/>
                  <a:pt x="56" y="256"/>
                  <a:pt x="56" y="256"/>
                </a:cubicBezTo>
                <a:lnTo>
                  <a:pt x="120" y="256"/>
                </a:lnTo>
                <a:close/>
                <a:moveTo>
                  <a:pt x="112" y="248"/>
                </a:moveTo>
                <a:cubicBezTo>
                  <a:pt x="64" y="248"/>
                  <a:pt x="64" y="248"/>
                  <a:pt x="64" y="248"/>
                </a:cubicBezTo>
                <a:cubicBezTo>
                  <a:pt x="64" y="232"/>
                  <a:pt x="64" y="232"/>
                  <a:pt x="64" y="232"/>
                </a:cubicBezTo>
                <a:cubicBezTo>
                  <a:pt x="112" y="232"/>
                  <a:pt x="112" y="232"/>
                  <a:pt x="112" y="232"/>
                </a:cubicBezTo>
                <a:lnTo>
                  <a:pt x="112" y="248"/>
                </a:lnTo>
                <a:close/>
                <a:moveTo>
                  <a:pt x="46" y="157"/>
                </a:moveTo>
                <a:cubicBezTo>
                  <a:pt x="23" y="142"/>
                  <a:pt x="8" y="116"/>
                  <a:pt x="8" y="88"/>
                </a:cubicBezTo>
                <a:cubicBezTo>
                  <a:pt x="8" y="44"/>
                  <a:pt x="44" y="8"/>
                  <a:pt x="88" y="8"/>
                </a:cubicBezTo>
                <a:cubicBezTo>
                  <a:pt x="132" y="8"/>
                  <a:pt x="168" y="44"/>
                  <a:pt x="168" y="88"/>
                </a:cubicBezTo>
                <a:cubicBezTo>
                  <a:pt x="168" y="116"/>
                  <a:pt x="154" y="142"/>
                  <a:pt x="130" y="156"/>
                </a:cubicBezTo>
                <a:cubicBezTo>
                  <a:pt x="128" y="157"/>
                  <a:pt x="128" y="157"/>
                  <a:pt x="128" y="157"/>
                </a:cubicBezTo>
                <a:cubicBezTo>
                  <a:pt x="128" y="176"/>
                  <a:pt x="128" y="176"/>
                  <a:pt x="128" y="176"/>
                </a:cubicBezTo>
                <a:cubicBezTo>
                  <a:pt x="109" y="176"/>
                  <a:pt x="109" y="176"/>
                  <a:pt x="109" y="176"/>
                </a:cubicBezTo>
                <a:cubicBezTo>
                  <a:pt x="120" y="101"/>
                  <a:pt x="120" y="101"/>
                  <a:pt x="120" y="101"/>
                </a:cubicBezTo>
                <a:cubicBezTo>
                  <a:pt x="112" y="99"/>
                  <a:pt x="112" y="99"/>
                  <a:pt x="112" y="99"/>
                </a:cubicBezTo>
                <a:cubicBezTo>
                  <a:pt x="112" y="102"/>
                  <a:pt x="112" y="102"/>
                  <a:pt x="112" y="102"/>
                </a:cubicBezTo>
                <a:cubicBezTo>
                  <a:pt x="100" y="111"/>
                  <a:pt x="100" y="111"/>
                  <a:pt x="100" y="111"/>
                </a:cubicBezTo>
                <a:cubicBezTo>
                  <a:pt x="88" y="98"/>
                  <a:pt x="88" y="98"/>
                  <a:pt x="88" y="98"/>
                </a:cubicBezTo>
                <a:cubicBezTo>
                  <a:pt x="76" y="111"/>
                  <a:pt x="76" y="111"/>
                  <a:pt x="76" y="111"/>
                </a:cubicBezTo>
                <a:cubicBezTo>
                  <a:pt x="64" y="102"/>
                  <a:pt x="64" y="102"/>
                  <a:pt x="64" y="102"/>
                </a:cubicBezTo>
                <a:cubicBezTo>
                  <a:pt x="64" y="99"/>
                  <a:pt x="64" y="99"/>
                  <a:pt x="64" y="99"/>
                </a:cubicBezTo>
                <a:cubicBezTo>
                  <a:pt x="56" y="101"/>
                  <a:pt x="56" y="101"/>
                  <a:pt x="56" y="101"/>
                </a:cubicBezTo>
                <a:cubicBezTo>
                  <a:pt x="67" y="176"/>
                  <a:pt x="67" y="176"/>
                  <a:pt x="67" y="176"/>
                </a:cubicBezTo>
                <a:cubicBezTo>
                  <a:pt x="48" y="176"/>
                  <a:pt x="48" y="176"/>
                  <a:pt x="48" y="176"/>
                </a:cubicBezTo>
                <a:cubicBezTo>
                  <a:pt x="48" y="158"/>
                  <a:pt x="48" y="158"/>
                  <a:pt x="48" y="158"/>
                </a:cubicBezTo>
                <a:lnTo>
                  <a:pt x="46" y="157"/>
                </a:lnTo>
                <a:close/>
                <a:moveTo>
                  <a:pt x="76" y="176"/>
                </a:moveTo>
                <a:cubicBezTo>
                  <a:pt x="66" y="114"/>
                  <a:pt x="66" y="114"/>
                  <a:pt x="66" y="114"/>
                </a:cubicBezTo>
                <a:cubicBezTo>
                  <a:pt x="76" y="121"/>
                  <a:pt x="76" y="121"/>
                  <a:pt x="76" y="121"/>
                </a:cubicBezTo>
                <a:cubicBezTo>
                  <a:pt x="88" y="110"/>
                  <a:pt x="88" y="110"/>
                  <a:pt x="88" y="110"/>
                </a:cubicBezTo>
                <a:cubicBezTo>
                  <a:pt x="100" y="121"/>
                  <a:pt x="100" y="121"/>
                  <a:pt x="100" y="121"/>
                </a:cubicBezTo>
                <a:cubicBezTo>
                  <a:pt x="110" y="114"/>
                  <a:pt x="110" y="114"/>
                  <a:pt x="110" y="114"/>
                </a:cubicBezTo>
                <a:cubicBezTo>
                  <a:pt x="101" y="176"/>
                  <a:pt x="101" y="176"/>
                  <a:pt x="101" y="176"/>
                </a:cubicBezTo>
                <a:lnTo>
                  <a:pt x="76" y="176"/>
                </a:lnTo>
                <a:close/>
                <a:moveTo>
                  <a:pt x="48" y="184"/>
                </a:moveTo>
                <a:cubicBezTo>
                  <a:pt x="128" y="184"/>
                  <a:pt x="128" y="184"/>
                  <a:pt x="128" y="184"/>
                </a:cubicBezTo>
                <a:cubicBezTo>
                  <a:pt x="128" y="200"/>
                  <a:pt x="128" y="200"/>
                  <a:pt x="128" y="200"/>
                </a:cubicBezTo>
                <a:cubicBezTo>
                  <a:pt x="48" y="200"/>
                  <a:pt x="48" y="200"/>
                  <a:pt x="48" y="200"/>
                </a:cubicBezTo>
                <a:lnTo>
                  <a:pt x="48" y="184"/>
                </a:lnTo>
                <a:close/>
                <a:moveTo>
                  <a:pt x="56" y="208"/>
                </a:moveTo>
                <a:cubicBezTo>
                  <a:pt x="120" y="208"/>
                  <a:pt x="120" y="208"/>
                  <a:pt x="120" y="208"/>
                </a:cubicBezTo>
                <a:cubicBezTo>
                  <a:pt x="120" y="224"/>
                  <a:pt x="120" y="224"/>
                  <a:pt x="120" y="224"/>
                </a:cubicBezTo>
                <a:cubicBezTo>
                  <a:pt x="56" y="224"/>
                  <a:pt x="56" y="224"/>
                  <a:pt x="56" y="224"/>
                </a:cubicBezTo>
                <a:lnTo>
                  <a:pt x="56" y="208"/>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uk-UA" sz="2400"/>
          </a:p>
        </p:txBody>
      </p:sp>
      <p:grpSp>
        <p:nvGrpSpPr>
          <p:cNvPr id="10" name="Group 9">
            <a:extLst>
              <a:ext uri="{FF2B5EF4-FFF2-40B4-BE49-F238E27FC236}">
                <a16:creationId xmlns:a16="http://schemas.microsoft.com/office/drawing/2014/main" id="{03DC5AE6-DF78-4B9D-9B2E-9C311074D5E3}"/>
              </a:ext>
            </a:extLst>
          </p:cNvPr>
          <p:cNvGrpSpPr/>
          <p:nvPr/>
        </p:nvGrpSpPr>
        <p:grpSpPr>
          <a:xfrm>
            <a:off x="8300702" y="1743074"/>
            <a:ext cx="3081673" cy="4314825"/>
            <a:chOff x="2234181" y="1743074"/>
            <a:chExt cx="2611337" cy="4314825"/>
          </a:xfrm>
        </p:grpSpPr>
        <p:sp>
          <p:nvSpPr>
            <p:cNvPr id="11" name="Title 1">
              <a:extLst>
                <a:ext uri="{FF2B5EF4-FFF2-40B4-BE49-F238E27FC236}">
                  <a16:creationId xmlns:a16="http://schemas.microsoft.com/office/drawing/2014/main" id="{770BAAB9-39D3-46F5-BBF6-FEA1377F3E47}"/>
                </a:ext>
              </a:extLst>
            </p:cNvPr>
            <p:cNvSpPr txBox="1">
              <a:spLocks/>
            </p:cNvSpPr>
            <p:nvPr/>
          </p:nvSpPr>
          <p:spPr>
            <a:xfrm>
              <a:off x="2234181" y="1743074"/>
              <a:ext cx="2611337" cy="43148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Energetic materials can injure personnel, damage equipment, and cause significant loss of production if not handled properly</a:t>
              </a:r>
              <a:br>
                <a:rPr lang="en-GB" sz="1600">
                  <a:solidFill>
                    <a:schemeClr val="bg1"/>
                  </a:solidFill>
                  <a:latin typeface="Calibri Light" panose="020F0302020204030204" pitchFamily="34" charset="0"/>
                  <a:cs typeface="Calibri Light" panose="020F0302020204030204" pitchFamily="34" charset="0"/>
                </a:rPr>
              </a:b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spc="30">
                  <a:solidFill>
                    <a:schemeClr val="bg1"/>
                  </a:solidFill>
                  <a:latin typeface="Calibri Light" panose="020F0302020204030204" pitchFamily="34" charset="0"/>
                  <a:cs typeface="Calibri Light" panose="020F0302020204030204" pitchFamily="34" charset="0"/>
                </a:rPr>
                <a:t>Semi Standard Semi S30 recommends best practice</a:t>
              </a: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spc="30">
                  <a:solidFill>
                    <a:schemeClr val="bg1"/>
                  </a:solidFill>
                  <a:latin typeface="Calibri Light" panose="020F0302020204030204" pitchFamily="34" charset="0"/>
                  <a:cs typeface="Calibri Light" panose="020F0302020204030204" pitchFamily="34" charset="0"/>
                </a:rPr>
                <a:t>Operational Excellence practice enables robust implementation</a:t>
              </a: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spc="30">
                  <a:solidFill>
                    <a:schemeClr val="bg1"/>
                  </a:solidFill>
                  <a:latin typeface="Calibri Light" panose="020F0302020204030204" pitchFamily="34" charset="0"/>
                  <a:cs typeface="Calibri Light" panose="020F0302020204030204" pitchFamily="34" charset="0"/>
                </a:rPr>
                <a:t>Best practice risk management where hazards are eliminated or substituted</a:t>
              </a:r>
            </a:p>
          </p:txBody>
        </p:sp>
        <p:cxnSp>
          <p:nvCxnSpPr>
            <p:cNvPr id="14" name="Straight Connector 13">
              <a:extLst>
                <a:ext uri="{FF2B5EF4-FFF2-40B4-BE49-F238E27FC236}">
                  <a16:creationId xmlns:a16="http://schemas.microsoft.com/office/drawing/2014/main" id="{29781937-F8DB-4A4E-BB2C-2959C9A09264}"/>
                </a:ext>
              </a:extLst>
            </p:cNvPr>
            <p:cNvCxnSpPr>
              <a:cxnSpLocks/>
            </p:cNvCxnSpPr>
            <p:nvPr/>
          </p:nvCxnSpPr>
          <p:spPr>
            <a:xfrm>
              <a:off x="2234181" y="2905586"/>
              <a:ext cx="24948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AB08CC-6D81-410E-851C-551434BD44E0}"/>
                </a:ext>
              </a:extLst>
            </p:cNvPr>
            <p:cNvCxnSpPr>
              <a:cxnSpLocks/>
            </p:cNvCxnSpPr>
            <p:nvPr/>
          </p:nvCxnSpPr>
          <p:spPr>
            <a:xfrm>
              <a:off x="2234181" y="4302296"/>
              <a:ext cx="24809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8EA776-BF6B-4EA9-B1CF-1B17AB705C77}"/>
                </a:ext>
              </a:extLst>
            </p:cNvPr>
            <p:cNvCxnSpPr>
              <a:cxnSpLocks/>
            </p:cNvCxnSpPr>
            <p:nvPr/>
          </p:nvCxnSpPr>
          <p:spPr>
            <a:xfrm>
              <a:off x="2234181" y="5610399"/>
              <a:ext cx="24717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Freeform 16">
            <a:extLst>
              <a:ext uri="{FF2B5EF4-FFF2-40B4-BE49-F238E27FC236}">
                <a16:creationId xmlns:a16="http://schemas.microsoft.com/office/drawing/2014/main" id="{354D54CA-9981-48E8-93B8-916D3BBE0DAD}"/>
              </a:ext>
            </a:extLst>
          </p:cNvPr>
          <p:cNvSpPr>
            <a:spLocks noChangeArrowheads="1"/>
          </p:cNvSpPr>
          <p:nvPr/>
        </p:nvSpPr>
        <p:spPr bwMode="auto">
          <a:xfrm>
            <a:off x="7121567" y="1821694"/>
            <a:ext cx="692816" cy="688512"/>
          </a:xfrm>
          <a:custGeom>
            <a:avLst/>
            <a:gdLst>
              <a:gd name="connsiteX0" fmla="*/ 28448 w 306028"/>
              <a:gd name="connsiteY0" fmla="*/ 224238 h 304127"/>
              <a:gd name="connsiteX1" fmla="*/ 28448 w 306028"/>
              <a:gd name="connsiteY1" fmla="*/ 260583 h 304127"/>
              <a:gd name="connsiteX2" fmla="*/ 130354 w 306028"/>
              <a:gd name="connsiteY2" fmla="*/ 260583 h 304127"/>
              <a:gd name="connsiteX3" fmla="*/ 130354 w 306028"/>
              <a:gd name="connsiteY3" fmla="*/ 224238 h 304127"/>
              <a:gd name="connsiteX4" fmla="*/ 235090 w 306028"/>
              <a:gd name="connsiteY4" fmla="*/ 63546 h 304127"/>
              <a:gd name="connsiteX5" fmla="*/ 250214 w 306028"/>
              <a:gd name="connsiteY5" fmla="*/ 73974 h 304127"/>
              <a:gd name="connsiteX6" fmla="*/ 262097 w 306028"/>
              <a:gd name="connsiteY6" fmla="*/ 70378 h 304127"/>
              <a:gd name="connsiteX7" fmla="*/ 279381 w 306028"/>
              <a:gd name="connsiteY7" fmla="*/ 89438 h 304127"/>
              <a:gd name="connsiteX8" fmla="*/ 279381 w 306028"/>
              <a:gd name="connsiteY8" fmla="*/ 93034 h 304127"/>
              <a:gd name="connsiteX9" fmla="*/ 289104 w 306028"/>
              <a:gd name="connsiteY9" fmla="*/ 90876 h 304127"/>
              <a:gd name="connsiteX10" fmla="*/ 306028 w 306028"/>
              <a:gd name="connsiteY10" fmla="*/ 109576 h 304127"/>
              <a:gd name="connsiteX11" fmla="*/ 306028 w 306028"/>
              <a:gd name="connsiteY11" fmla="*/ 153449 h 304127"/>
              <a:gd name="connsiteX12" fmla="*/ 296306 w 306028"/>
              <a:gd name="connsiteY12" fmla="*/ 219618 h 304127"/>
              <a:gd name="connsiteX13" fmla="*/ 287663 w 306028"/>
              <a:gd name="connsiteY13" fmla="*/ 280032 h 304127"/>
              <a:gd name="connsiteX14" fmla="*/ 287663 w 306028"/>
              <a:gd name="connsiteY14" fmla="*/ 299452 h 304127"/>
              <a:gd name="connsiteX15" fmla="*/ 282982 w 306028"/>
              <a:gd name="connsiteY15" fmla="*/ 304127 h 304127"/>
              <a:gd name="connsiteX16" fmla="*/ 278301 w 306028"/>
              <a:gd name="connsiteY16" fmla="*/ 299452 h 304127"/>
              <a:gd name="connsiteX17" fmla="*/ 278301 w 306028"/>
              <a:gd name="connsiteY17" fmla="*/ 280032 h 304127"/>
              <a:gd name="connsiteX18" fmla="*/ 287663 w 306028"/>
              <a:gd name="connsiteY18" fmla="*/ 217100 h 304127"/>
              <a:gd name="connsiteX19" fmla="*/ 297026 w 306028"/>
              <a:gd name="connsiteY19" fmla="*/ 153449 h 304127"/>
              <a:gd name="connsiteX20" fmla="*/ 297026 w 306028"/>
              <a:gd name="connsiteY20" fmla="*/ 109576 h 304127"/>
              <a:gd name="connsiteX21" fmla="*/ 288744 w 306028"/>
              <a:gd name="connsiteY21" fmla="*/ 100226 h 304127"/>
              <a:gd name="connsiteX22" fmla="*/ 281902 w 306028"/>
              <a:gd name="connsiteY22" fmla="*/ 102384 h 304127"/>
              <a:gd name="connsiteX23" fmla="*/ 279381 w 306028"/>
              <a:gd name="connsiteY23" fmla="*/ 108857 h 304127"/>
              <a:gd name="connsiteX24" fmla="*/ 279381 w 306028"/>
              <a:gd name="connsiteY24" fmla="*/ 159203 h 304127"/>
              <a:gd name="connsiteX25" fmla="*/ 274700 w 306028"/>
              <a:gd name="connsiteY25" fmla="*/ 163518 h 304127"/>
              <a:gd name="connsiteX26" fmla="*/ 270019 w 306028"/>
              <a:gd name="connsiteY26" fmla="*/ 159203 h 304127"/>
              <a:gd name="connsiteX27" fmla="*/ 270019 w 306028"/>
              <a:gd name="connsiteY27" fmla="*/ 108857 h 304127"/>
              <a:gd name="connsiteX28" fmla="*/ 270019 w 306028"/>
              <a:gd name="connsiteY28" fmla="*/ 89438 h 304127"/>
              <a:gd name="connsiteX29" fmla="*/ 261377 w 306028"/>
              <a:gd name="connsiteY29" fmla="*/ 79728 h 304127"/>
              <a:gd name="connsiteX30" fmla="*/ 254895 w 306028"/>
              <a:gd name="connsiteY30" fmla="*/ 82246 h 304127"/>
              <a:gd name="connsiteX31" fmla="*/ 252374 w 306028"/>
              <a:gd name="connsiteY31" fmla="*/ 88719 h 304127"/>
              <a:gd name="connsiteX32" fmla="*/ 252374 w 306028"/>
              <a:gd name="connsiteY32" fmla="*/ 154887 h 304127"/>
              <a:gd name="connsiteX33" fmla="*/ 247693 w 306028"/>
              <a:gd name="connsiteY33" fmla="*/ 159562 h 304127"/>
              <a:gd name="connsiteX34" fmla="*/ 243012 w 306028"/>
              <a:gd name="connsiteY34" fmla="*/ 154887 h 304127"/>
              <a:gd name="connsiteX35" fmla="*/ 243012 w 306028"/>
              <a:gd name="connsiteY35" fmla="*/ 88719 h 304127"/>
              <a:gd name="connsiteX36" fmla="*/ 243012 w 306028"/>
              <a:gd name="connsiteY36" fmla="*/ 82246 h 304127"/>
              <a:gd name="connsiteX37" fmla="*/ 234370 w 306028"/>
              <a:gd name="connsiteY37" fmla="*/ 72536 h 304127"/>
              <a:gd name="connsiteX38" fmla="*/ 227888 w 306028"/>
              <a:gd name="connsiteY38" fmla="*/ 75053 h 304127"/>
              <a:gd name="connsiteX39" fmla="*/ 225007 w 306028"/>
              <a:gd name="connsiteY39" fmla="*/ 81526 h 304127"/>
              <a:gd name="connsiteX40" fmla="*/ 225007 w 306028"/>
              <a:gd name="connsiteY40" fmla="*/ 101665 h 304127"/>
              <a:gd name="connsiteX41" fmla="*/ 225007 w 306028"/>
              <a:gd name="connsiteY41" fmla="*/ 150572 h 304127"/>
              <a:gd name="connsiteX42" fmla="*/ 220326 w 306028"/>
              <a:gd name="connsiteY42" fmla="*/ 155247 h 304127"/>
              <a:gd name="connsiteX43" fmla="*/ 216005 w 306028"/>
              <a:gd name="connsiteY43" fmla="*/ 150572 h 304127"/>
              <a:gd name="connsiteX44" fmla="*/ 216005 w 306028"/>
              <a:gd name="connsiteY44" fmla="*/ 101665 h 304127"/>
              <a:gd name="connsiteX45" fmla="*/ 216005 w 306028"/>
              <a:gd name="connsiteY45" fmla="*/ 101305 h 304127"/>
              <a:gd name="connsiteX46" fmla="*/ 212764 w 306028"/>
              <a:gd name="connsiteY46" fmla="*/ 94832 h 304127"/>
              <a:gd name="connsiteX47" fmla="*/ 205202 w 306028"/>
              <a:gd name="connsiteY47" fmla="*/ 93034 h 304127"/>
              <a:gd name="connsiteX48" fmla="*/ 198000 w 306028"/>
              <a:gd name="connsiteY48" fmla="*/ 102024 h 304127"/>
              <a:gd name="connsiteX49" fmla="*/ 198000 w 306028"/>
              <a:gd name="connsiteY49" fmla="*/ 166035 h 304127"/>
              <a:gd name="connsiteX50" fmla="*/ 198000 w 306028"/>
              <a:gd name="connsiteY50" fmla="*/ 193366 h 304127"/>
              <a:gd name="connsiteX51" fmla="*/ 200521 w 306028"/>
              <a:gd name="connsiteY51" fmla="*/ 199839 h 304127"/>
              <a:gd name="connsiteX52" fmla="*/ 206643 w 306028"/>
              <a:gd name="connsiteY52" fmla="*/ 206312 h 304127"/>
              <a:gd name="connsiteX53" fmla="*/ 206643 w 306028"/>
              <a:gd name="connsiteY53" fmla="*/ 212785 h 304127"/>
              <a:gd name="connsiteX54" fmla="*/ 203402 w 306028"/>
              <a:gd name="connsiteY54" fmla="*/ 214223 h 304127"/>
              <a:gd name="connsiteX55" fmla="*/ 200161 w 306028"/>
              <a:gd name="connsiteY55" fmla="*/ 212785 h 304127"/>
              <a:gd name="connsiteX56" fmla="*/ 193679 w 306028"/>
              <a:gd name="connsiteY56" fmla="*/ 206312 h 304127"/>
              <a:gd name="connsiteX57" fmla="*/ 188998 w 306028"/>
              <a:gd name="connsiteY57" fmla="*/ 193366 h 304127"/>
              <a:gd name="connsiteX58" fmla="*/ 188998 w 306028"/>
              <a:gd name="connsiteY58" fmla="*/ 166035 h 304127"/>
              <a:gd name="connsiteX59" fmla="*/ 184677 w 306028"/>
              <a:gd name="connsiteY59" fmla="*/ 156326 h 304127"/>
              <a:gd name="connsiteX60" fmla="*/ 176395 w 306028"/>
              <a:gd name="connsiteY60" fmla="*/ 154528 h 304127"/>
              <a:gd name="connsiteX61" fmla="*/ 168113 w 306028"/>
              <a:gd name="connsiteY61" fmla="*/ 166755 h 304127"/>
              <a:gd name="connsiteX62" fmla="*/ 168113 w 306028"/>
              <a:gd name="connsiteY62" fmla="*/ 216021 h 304127"/>
              <a:gd name="connsiteX63" fmla="*/ 174594 w 306028"/>
              <a:gd name="connsiteY63" fmla="*/ 232923 h 304127"/>
              <a:gd name="connsiteX64" fmla="*/ 190078 w 306028"/>
              <a:gd name="connsiteY64" fmla="*/ 248746 h 304127"/>
              <a:gd name="connsiteX65" fmla="*/ 198000 w 306028"/>
              <a:gd name="connsiteY65" fmla="*/ 268525 h 304127"/>
              <a:gd name="connsiteX66" fmla="*/ 198000 w 306028"/>
              <a:gd name="connsiteY66" fmla="*/ 299452 h 304127"/>
              <a:gd name="connsiteX67" fmla="*/ 193679 w 306028"/>
              <a:gd name="connsiteY67" fmla="*/ 304127 h 304127"/>
              <a:gd name="connsiteX68" fmla="*/ 188998 w 306028"/>
              <a:gd name="connsiteY68" fmla="*/ 299452 h 304127"/>
              <a:gd name="connsiteX69" fmla="*/ 188998 w 306028"/>
              <a:gd name="connsiteY69" fmla="*/ 268525 h 304127"/>
              <a:gd name="connsiteX70" fmla="*/ 183237 w 306028"/>
              <a:gd name="connsiteY70" fmla="*/ 255219 h 304127"/>
              <a:gd name="connsiteX71" fmla="*/ 167753 w 306028"/>
              <a:gd name="connsiteY71" fmla="*/ 239396 h 304127"/>
              <a:gd name="connsiteX72" fmla="*/ 158750 w 306028"/>
              <a:gd name="connsiteY72" fmla="*/ 216021 h 304127"/>
              <a:gd name="connsiteX73" fmla="*/ 158750 w 306028"/>
              <a:gd name="connsiteY73" fmla="*/ 166755 h 304127"/>
              <a:gd name="connsiteX74" fmla="*/ 174234 w 306028"/>
              <a:gd name="connsiteY74" fmla="*/ 145537 h 304127"/>
              <a:gd name="connsiteX75" fmla="*/ 188998 w 306028"/>
              <a:gd name="connsiteY75" fmla="*/ 148414 h 304127"/>
              <a:gd name="connsiteX76" fmla="*/ 188998 w 306028"/>
              <a:gd name="connsiteY76" fmla="*/ 102024 h 304127"/>
              <a:gd name="connsiteX77" fmla="*/ 203762 w 306028"/>
              <a:gd name="connsiteY77" fmla="*/ 83684 h 304127"/>
              <a:gd name="connsiteX78" fmla="*/ 216005 w 306028"/>
              <a:gd name="connsiteY78" fmla="*/ 85842 h 304127"/>
              <a:gd name="connsiteX79" fmla="*/ 216005 w 306028"/>
              <a:gd name="connsiteY79" fmla="*/ 81526 h 304127"/>
              <a:gd name="connsiteX80" fmla="*/ 221406 w 306028"/>
              <a:gd name="connsiteY80" fmla="*/ 68580 h 304127"/>
              <a:gd name="connsiteX81" fmla="*/ 235090 w 306028"/>
              <a:gd name="connsiteY81" fmla="*/ 63546 h 304127"/>
              <a:gd name="connsiteX82" fmla="*/ 75620 w 306028"/>
              <a:gd name="connsiteY82" fmla="*/ 9402 h 304127"/>
              <a:gd name="connsiteX83" fmla="*/ 69138 w 306028"/>
              <a:gd name="connsiteY83" fmla="*/ 11561 h 304127"/>
              <a:gd name="connsiteX84" fmla="*/ 66257 w 306028"/>
              <a:gd name="connsiteY84" fmla="*/ 18039 h 304127"/>
              <a:gd name="connsiteX85" fmla="*/ 66257 w 306028"/>
              <a:gd name="connsiteY85" fmla="*/ 38191 h 304127"/>
              <a:gd name="connsiteX86" fmla="*/ 66257 w 306028"/>
              <a:gd name="connsiteY86" fmla="*/ 87132 h 304127"/>
              <a:gd name="connsiteX87" fmla="*/ 61576 w 306028"/>
              <a:gd name="connsiteY87" fmla="*/ 91810 h 304127"/>
              <a:gd name="connsiteX88" fmla="*/ 56895 w 306028"/>
              <a:gd name="connsiteY88" fmla="*/ 87132 h 304127"/>
              <a:gd name="connsiteX89" fmla="*/ 56895 w 306028"/>
              <a:gd name="connsiteY89" fmla="*/ 38191 h 304127"/>
              <a:gd name="connsiteX90" fmla="*/ 54014 w 306028"/>
              <a:gd name="connsiteY90" fmla="*/ 31354 h 304127"/>
              <a:gd name="connsiteX91" fmla="*/ 46452 w 306028"/>
              <a:gd name="connsiteY91" fmla="*/ 29554 h 304127"/>
              <a:gd name="connsiteX92" fmla="*/ 39250 w 306028"/>
              <a:gd name="connsiteY92" fmla="*/ 38911 h 304127"/>
              <a:gd name="connsiteX93" fmla="*/ 39250 w 306028"/>
              <a:gd name="connsiteY93" fmla="*/ 102606 h 304127"/>
              <a:gd name="connsiteX94" fmla="*/ 39250 w 306028"/>
              <a:gd name="connsiteY94" fmla="*/ 129955 h 304127"/>
              <a:gd name="connsiteX95" fmla="*/ 41771 w 306028"/>
              <a:gd name="connsiteY95" fmla="*/ 136432 h 304127"/>
              <a:gd name="connsiteX96" fmla="*/ 47893 w 306028"/>
              <a:gd name="connsiteY96" fmla="*/ 143270 h 304127"/>
              <a:gd name="connsiteX97" fmla="*/ 47532 w 306028"/>
              <a:gd name="connsiteY97" fmla="*/ 149747 h 304127"/>
              <a:gd name="connsiteX98" fmla="*/ 44292 w 306028"/>
              <a:gd name="connsiteY98" fmla="*/ 150827 h 304127"/>
              <a:gd name="connsiteX99" fmla="*/ 41051 w 306028"/>
              <a:gd name="connsiteY99" fmla="*/ 149387 h 304127"/>
              <a:gd name="connsiteX100" fmla="*/ 34929 w 306028"/>
              <a:gd name="connsiteY100" fmla="*/ 142910 h 304127"/>
              <a:gd name="connsiteX101" fmla="*/ 29888 w 306028"/>
              <a:gd name="connsiteY101" fmla="*/ 129955 h 304127"/>
              <a:gd name="connsiteX102" fmla="*/ 29888 w 306028"/>
              <a:gd name="connsiteY102" fmla="*/ 102606 h 304127"/>
              <a:gd name="connsiteX103" fmla="*/ 25567 w 306028"/>
              <a:gd name="connsiteY103" fmla="*/ 93249 h 304127"/>
              <a:gd name="connsiteX104" fmla="*/ 17645 w 306028"/>
              <a:gd name="connsiteY104" fmla="*/ 91090 h 304127"/>
              <a:gd name="connsiteX105" fmla="*/ 9363 w 306028"/>
              <a:gd name="connsiteY105" fmla="*/ 103325 h 304127"/>
              <a:gd name="connsiteX106" fmla="*/ 9363 w 306028"/>
              <a:gd name="connsiteY106" fmla="*/ 152626 h 304127"/>
              <a:gd name="connsiteX107" fmla="*/ 15844 w 306028"/>
              <a:gd name="connsiteY107" fmla="*/ 169899 h 304127"/>
              <a:gd name="connsiteX108" fmla="*/ 30968 w 306028"/>
              <a:gd name="connsiteY108" fmla="*/ 185373 h 304127"/>
              <a:gd name="connsiteX109" fmla="*/ 39250 w 306028"/>
              <a:gd name="connsiteY109" fmla="*/ 205525 h 304127"/>
              <a:gd name="connsiteX110" fmla="*/ 39250 w 306028"/>
              <a:gd name="connsiteY110" fmla="*/ 214881 h 304127"/>
              <a:gd name="connsiteX111" fmla="*/ 119551 w 306028"/>
              <a:gd name="connsiteY111" fmla="*/ 214881 h 304127"/>
              <a:gd name="connsiteX112" fmla="*/ 128553 w 306028"/>
              <a:gd name="connsiteY112" fmla="*/ 153705 h 304127"/>
              <a:gd name="connsiteX113" fmla="*/ 137916 w 306028"/>
              <a:gd name="connsiteY113" fmla="*/ 90370 h 304127"/>
              <a:gd name="connsiteX114" fmla="*/ 137916 w 306028"/>
              <a:gd name="connsiteY114" fmla="*/ 46468 h 304127"/>
              <a:gd name="connsiteX115" fmla="*/ 129634 w 306028"/>
              <a:gd name="connsiteY115" fmla="*/ 36751 h 304127"/>
              <a:gd name="connsiteX116" fmla="*/ 123152 w 306028"/>
              <a:gd name="connsiteY116" fmla="*/ 39270 h 304127"/>
              <a:gd name="connsiteX117" fmla="*/ 120271 w 306028"/>
              <a:gd name="connsiteY117" fmla="*/ 45748 h 304127"/>
              <a:gd name="connsiteX118" fmla="*/ 120271 w 306028"/>
              <a:gd name="connsiteY118" fmla="*/ 95768 h 304127"/>
              <a:gd name="connsiteX119" fmla="*/ 115950 w 306028"/>
              <a:gd name="connsiteY119" fmla="*/ 100446 h 304127"/>
              <a:gd name="connsiteX120" fmla="*/ 111269 w 306028"/>
              <a:gd name="connsiteY120" fmla="*/ 95768 h 304127"/>
              <a:gd name="connsiteX121" fmla="*/ 111269 w 306028"/>
              <a:gd name="connsiteY121" fmla="*/ 45748 h 304127"/>
              <a:gd name="connsiteX122" fmla="*/ 111269 w 306028"/>
              <a:gd name="connsiteY122" fmla="*/ 25956 h 304127"/>
              <a:gd name="connsiteX123" fmla="*/ 102627 w 306028"/>
              <a:gd name="connsiteY123" fmla="*/ 16599 h 304127"/>
              <a:gd name="connsiteX124" fmla="*/ 96145 w 306028"/>
              <a:gd name="connsiteY124" fmla="*/ 18759 h 304127"/>
              <a:gd name="connsiteX125" fmla="*/ 93264 w 306028"/>
              <a:gd name="connsiteY125" fmla="*/ 25236 h 304127"/>
              <a:gd name="connsiteX126" fmla="*/ 93264 w 306028"/>
              <a:gd name="connsiteY126" fmla="*/ 91450 h 304127"/>
              <a:gd name="connsiteX127" fmla="*/ 88583 w 306028"/>
              <a:gd name="connsiteY127" fmla="*/ 96128 h 304127"/>
              <a:gd name="connsiteX128" fmla="*/ 83902 w 306028"/>
              <a:gd name="connsiteY128" fmla="*/ 91450 h 304127"/>
              <a:gd name="connsiteX129" fmla="*/ 83902 w 306028"/>
              <a:gd name="connsiteY129" fmla="*/ 25236 h 304127"/>
              <a:gd name="connsiteX130" fmla="*/ 83902 w 306028"/>
              <a:gd name="connsiteY130" fmla="*/ 18759 h 304127"/>
              <a:gd name="connsiteX131" fmla="*/ 75620 w 306028"/>
              <a:gd name="connsiteY131" fmla="*/ 9402 h 304127"/>
              <a:gd name="connsiteX132" fmla="*/ 75980 w 306028"/>
              <a:gd name="connsiteY132" fmla="*/ 46 h 304127"/>
              <a:gd name="connsiteX133" fmla="*/ 91464 w 306028"/>
              <a:gd name="connsiteY133" fmla="*/ 10482 h 304127"/>
              <a:gd name="connsiteX134" fmla="*/ 102987 w 306028"/>
              <a:gd name="connsiteY134" fmla="*/ 7243 h 304127"/>
              <a:gd name="connsiteX135" fmla="*/ 120271 w 306028"/>
              <a:gd name="connsiteY135" fmla="*/ 25956 h 304127"/>
              <a:gd name="connsiteX136" fmla="*/ 120271 w 306028"/>
              <a:gd name="connsiteY136" fmla="*/ 29914 h 304127"/>
              <a:gd name="connsiteX137" fmla="*/ 130354 w 306028"/>
              <a:gd name="connsiteY137" fmla="*/ 27395 h 304127"/>
              <a:gd name="connsiteX138" fmla="*/ 147278 w 306028"/>
              <a:gd name="connsiteY138" fmla="*/ 46468 h 304127"/>
              <a:gd name="connsiteX139" fmla="*/ 147278 w 306028"/>
              <a:gd name="connsiteY139" fmla="*/ 90370 h 304127"/>
              <a:gd name="connsiteX140" fmla="*/ 137556 w 306028"/>
              <a:gd name="connsiteY140" fmla="*/ 156225 h 304127"/>
              <a:gd name="connsiteX141" fmla="*/ 128553 w 306028"/>
              <a:gd name="connsiteY141" fmla="*/ 214881 h 304127"/>
              <a:gd name="connsiteX142" fmla="*/ 130354 w 306028"/>
              <a:gd name="connsiteY142" fmla="*/ 214881 h 304127"/>
              <a:gd name="connsiteX143" fmla="*/ 139356 w 306028"/>
              <a:gd name="connsiteY143" fmla="*/ 224238 h 304127"/>
              <a:gd name="connsiteX144" fmla="*/ 139356 w 306028"/>
              <a:gd name="connsiteY144" fmla="*/ 299448 h 304127"/>
              <a:gd name="connsiteX145" fmla="*/ 134675 w 306028"/>
              <a:gd name="connsiteY145" fmla="*/ 304126 h 304127"/>
              <a:gd name="connsiteX146" fmla="*/ 130354 w 306028"/>
              <a:gd name="connsiteY146" fmla="*/ 299448 h 304127"/>
              <a:gd name="connsiteX147" fmla="*/ 130354 w 306028"/>
              <a:gd name="connsiteY147" fmla="*/ 269580 h 304127"/>
              <a:gd name="connsiteX148" fmla="*/ 28448 w 306028"/>
              <a:gd name="connsiteY148" fmla="*/ 269580 h 304127"/>
              <a:gd name="connsiteX149" fmla="*/ 28448 w 306028"/>
              <a:gd name="connsiteY149" fmla="*/ 299448 h 304127"/>
              <a:gd name="connsiteX150" fmla="*/ 23766 w 306028"/>
              <a:gd name="connsiteY150" fmla="*/ 304126 h 304127"/>
              <a:gd name="connsiteX151" fmla="*/ 19085 w 306028"/>
              <a:gd name="connsiteY151" fmla="*/ 299448 h 304127"/>
              <a:gd name="connsiteX152" fmla="*/ 19085 w 306028"/>
              <a:gd name="connsiteY152" fmla="*/ 224238 h 304127"/>
              <a:gd name="connsiteX153" fmla="*/ 28448 w 306028"/>
              <a:gd name="connsiteY153" fmla="*/ 214881 h 304127"/>
              <a:gd name="connsiteX154" fmla="*/ 29888 w 306028"/>
              <a:gd name="connsiteY154" fmla="*/ 214881 h 304127"/>
              <a:gd name="connsiteX155" fmla="*/ 29888 w 306028"/>
              <a:gd name="connsiteY155" fmla="*/ 205525 h 304127"/>
              <a:gd name="connsiteX156" fmla="*/ 24487 w 306028"/>
              <a:gd name="connsiteY156" fmla="*/ 191850 h 304127"/>
              <a:gd name="connsiteX157" fmla="*/ 9003 w 306028"/>
              <a:gd name="connsiteY157" fmla="*/ 176377 h 304127"/>
              <a:gd name="connsiteX158" fmla="*/ 0 w 306028"/>
              <a:gd name="connsiteY158" fmla="*/ 152626 h 304127"/>
              <a:gd name="connsiteX159" fmla="*/ 0 w 306028"/>
              <a:gd name="connsiteY159" fmla="*/ 103325 h 304127"/>
              <a:gd name="connsiteX160" fmla="*/ 15484 w 306028"/>
              <a:gd name="connsiteY160" fmla="*/ 82094 h 304127"/>
              <a:gd name="connsiteX161" fmla="*/ 29888 w 306028"/>
              <a:gd name="connsiteY161" fmla="*/ 85332 h 304127"/>
              <a:gd name="connsiteX162" fmla="*/ 29888 w 306028"/>
              <a:gd name="connsiteY162" fmla="*/ 38911 h 304127"/>
              <a:gd name="connsiteX163" fmla="*/ 44652 w 306028"/>
              <a:gd name="connsiteY163" fmla="*/ 20558 h 304127"/>
              <a:gd name="connsiteX164" fmla="*/ 56895 w 306028"/>
              <a:gd name="connsiteY164" fmla="*/ 22717 h 304127"/>
              <a:gd name="connsiteX165" fmla="*/ 56895 w 306028"/>
              <a:gd name="connsiteY165" fmla="*/ 18039 h 304127"/>
              <a:gd name="connsiteX166" fmla="*/ 62656 w 306028"/>
              <a:gd name="connsiteY166" fmla="*/ 5084 h 304127"/>
              <a:gd name="connsiteX167" fmla="*/ 75980 w 306028"/>
              <a:gd name="connsiteY167" fmla="*/ 46 h 3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06028" h="304127">
                <a:moveTo>
                  <a:pt x="28448" y="224238"/>
                </a:moveTo>
                <a:lnTo>
                  <a:pt x="28448" y="260583"/>
                </a:lnTo>
                <a:lnTo>
                  <a:pt x="130354" y="260583"/>
                </a:lnTo>
                <a:lnTo>
                  <a:pt x="130354" y="224238"/>
                </a:lnTo>
                <a:close/>
                <a:moveTo>
                  <a:pt x="235090" y="63546"/>
                </a:moveTo>
                <a:cubicBezTo>
                  <a:pt x="241932" y="63905"/>
                  <a:pt x="247693" y="68221"/>
                  <a:pt x="250214" y="73974"/>
                </a:cubicBezTo>
                <a:cubicBezTo>
                  <a:pt x="253815" y="71817"/>
                  <a:pt x="257776" y="70378"/>
                  <a:pt x="262097" y="70378"/>
                </a:cubicBezTo>
                <a:cubicBezTo>
                  <a:pt x="271459" y="71098"/>
                  <a:pt x="279381" y="79369"/>
                  <a:pt x="279381" y="89438"/>
                </a:cubicBezTo>
                <a:lnTo>
                  <a:pt x="279381" y="93034"/>
                </a:lnTo>
                <a:cubicBezTo>
                  <a:pt x="282262" y="91236"/>
                  <a:pt x="285503" y="90517"/>
                  <a:pt x="289104" y="90876"/>
                </a:cubicBezTo>
                <a:cubicBezTo>
                  <a:pt x="298826" y="91236"/>
                  <a:pt x="306028" y="99867"/>
                  <a:pt x="306028" y="109576"/>
                </a:cubicBezTo>
                <a:lnTo>
                  <a:pt x="306028" y="153449"/>
                </a:lnTo>
                <a:cubicBezTo>
                  <a:pt x="306028" y="176104"/>
                  <a:pt x="303147" y="198041"/>
                  <a:pt x="296306" y="219618"/>
                </a:cubicBezTo>
                <a:cubicBezTo>
                  <a:pt x="290544" y="239396"/>
                  <a:pt x="287663" y="259535"/>
                  <a:pt x="287663" y="280032"/>
                </a:cubicBezTo>
                <a:lnTo>
                  <a:pt x="287663" y="299452"/>
                </a:lnTo>
                <a:cubicBezTo>
                  <a:pt x="287663" y="302328"/>
                  <a:pt x="285503" y="304127"/>
                  <a:pt x="282982" y="304127"/>
                </a:cubicBezTo>
                <a:cubicBezTo>
                  <a:pt x="280462" y="304127"/>
                  <a:pt x="278301" y="302328"/>
                  <a:pt x="278301" y="299452"/>
                </a:cubicBezTo>
                <a:lnTo>
                  <a:pt x="278301" y="280032"/>
                </a:lnTo>
                <a:cubicBezTo>
                  <a:pt x="278301" y="258815"/>
                  <a:pt x="281542" y="237239"/>
                  <a:pt x="287663" y="217100"/>
                </a:cubicBezTo>
                <a:cubicBezTo>
                  <a:pt x="293785" y="196243"/>
                  <a:pt x="297026" y="175026"/>
                  <a:pt x="297026" y="153449"/>
                </a:cubicBezTo>
                <a:lnTo>
                  <a:pt x="297026" y="109576"/>
                </a:lnTo>
                <a:cubicBezTo>
                  <a:pt x="297026" y="104542"/>
                  <a:pt x="293065" y="100226"/>
                  <a:pt x="288744" y="100226"/>
                </a:cubicBezTo>
                <a:cubicBezTo>
                  <a:pt x="285863" y="99867"/>
                  <a:pt x="283702" y="100945"/>
                  <a:pt x="281902" y="102384"/>
                </a:cubicBezTo>
                <a:cubicBezTo>
                  <a:pt x="280101" y="104182"/>
                  <a:pt x="279381" y="106340"/>
                  <a:pt x="279381" y="108857"/>
                </a:cubicBezTo>
                <a:lnTo>
                  <a:pt x="279381" y="159203"/>
                </a:lnTo>
                <a:cubicBezTo>
                  <a:pt x="279381" y="161720"/>
                  <a:pt x="277221" y="163518"/>
                  <a:pt x="274700" y="163518"/>
                </a:cubicBezTo>
                <a:cubicBezTo>
                  <a:pt x="272179" y="163518"/>
                  <a:pt x="270019" y="161720"/>
                  <a:pt x="270019" y="159203"/>
                </a:cubicBezTo>
                <a:lnTo>
                  <a:pt x="270019" y="108857"/>
                </a:lnTo>
                <a:lnTo>
                  <a:pt x="270019" y="89438"/>
                </a:lnTo>
                <a:cubicBezTo>
                  <a:pt x="270019" y="84403"/>
                  <a:pt x="266058" y="80088"/>
                  <a:pt x="261377" y="79728"/>
                </a:cubicBezTo>
                <a:cubicBezTo>
                  <a:pt x="258856" y="79728"/>
                  <a:pt x="256695" y="80447"/>
                  <a:pt x="254895" y="82246"/>
                </a:cubicBezTo>
                <a:cubicBezTo>
                  <a:pt x="253095" y="83684"/>
                  <a:pt x="252374" y="86201"/>
                  <a:pt x="252374" y="88719"/>
                </a:cubicBezTo>
                <a:lnTo>
                  <a:pt x="252374" y="154887"/>
                </a:lnTo>
                <a:cubicBezTo>
                  <a:pt x="252374" y="157405"/>
                  <a:pt x="250214" y="159562"/>
                  <a:pt x="247693" y="159562"/>
                </a:cubicBezTo>
                <a:cubicBezTo>
                  <a:pt x="245172" y="159562"/>
                  <a:pt x="243012" y="157405"/>
                  <a:pt x="243012" y="154887"/>
                </a:cubicBezTo>
                <a:lnTo>
                  <a:pt x="243012" y="88719"/>
                </a:lnTo>
                <a:lnTo>
                  <a:pt x="243012" y="82246"/>
                </a:lnTo>
                <a:cubicBezTo>
                  <a:pt x="243012" y="77211"/>
                  <a:pt x="239051" y="72896"/>
                  <a:pt x="234370" y="72536"/>
                </a:cubicBezTo>
                <a:cubicBezTo>
                  <a:pt x="232209" y="72536"/>
                  <a:pt x="229689" y="73255"/>
                  <a:pt x="227888" y="75053"/>
                </a:cubicBezTo>
                <a:cubicBezTo>
                  <a:pt x="226088" y="76492"/>
                  <a:pt x="225007" y="79009"/>
                  <a:pt x="225007" y="81526"/>
                </a:cubicBezTo>
                <a:lnTo>
                  <a:pt x="225007" y="101665"/>
                </a:lnTo>
                <a:lnTo>
                  <a:pt x="225007" y="150572"/>
                </a:lnTo>
                <a:cubicBezTo>
                  <a:pt x="225007" y="153089"/>
                  <a:pt x="222847" y="155247"/>
                  <a:pt x="220326" y="155247"/>
                </a:cubicBezTo>
                <a:cubicBezTo>
                  <a:pt x="217805" y="155247"/>
                  <a:pt x="216005" y="153089"/>
                  <a:pt x="216005" y="150572"/>
                </a:cubicBezTo>
                <a:lnTo>
                  <a:pt x="216005" y="101665"/>
                </a:lnTo>
                <a:lnTo>
                  <a:pt x="216005" y="101305"/>
                </a:lnTo>
                <a:cubicBezTo>
                  <a:pt x="216005" y="98788"/>
                  <a:pt x="214565" y="96630"/>
                  <a:pt x="212764" y="94832"/>
                </a:cubicBezTo>
                <a:cubicBezTo>
                  <a:pt x="210604" y="93034"/>
                  <a:pt x="208083" y="92674"/>
                  <a:pt x="205202" y="93034"/>
                </a:cubicBezTo>
                <a:cubicBezTo>
                  <a:pt x="201241" y="93753"/>
                  <a:pt x="198000" y="97709"/>
                  <a:pt x="198000" y="102024"/>
                </a:cubicBezTo>
                <a:lnTo>
                  <a:pt x="198000" y="166035"/>
                </a:lnTo>
                <a:lnTo>
                  <a:pt x="198000" y="193366"/>
                </a:lnTo>
                <a:cubicBezTo>
                  <a:pt x="198000" y="195883"/>
                  <a:pt x="199081" y="198041"/>
                  <a:pt x="200521" y="199839"/>
                </a:cubicBezTo>
                <a:lnTo>
                  <a:pt x="206643" y="206312"/>
                </a:lnTo>
                <a:cubicBezTo>
                  <a:pt x="208443" y="208110"/>
                  <a:pt x="208083" y="211346"/>
                  <a:pt x="206643" y="212785"/>
                </a:cubicBezTo>
                <a:cubicBezTo>
                  <a:pt x="205562" y="213864"/>
                  <a:pt x="204482" y="214223"/>
                  <a:pt x="203402" y="214223"/>
                </a:cubicBezTo>
                <a:cubicBezTo>
                  <a:pt x="201961" y="214223"/>
                  <a:pt x="200881" y="213504"/>
                  <a:pt x="200161" y="212785"/>
                </a:cubicBezTo>
                <a:lnTo>
                  <a:pt x="193679" y="206312"/>
                </a:lnTo>
                <a:cubicBezTo>
                  <a:pt x="190798" y="202716"/>
                  <a:pt x="188998" y="198041"/>
                  <a:pt x="188998" y="193366"/>
                </a:cubicBezTo>
                <a:lnTo>
                  <a:pt x="188998" y="166035"/>
                </a:lnTo>
                <a:cubicBezTo>
                  <a:pt x="188998" y="162439"/>
                  <a:pt x="187198" y="158843"/>
                  <a:pt x="184677" y="156326"/>
                </a:cubicBezTo>
                <a:cubicBezTo>
                  <a:pt x="182156" y="154528"/>
                  <a:pt x="179276" y="153808"/>
                  <a:pt x="176395" y="154528"/>
                </a:cubicBezTo>
                <a:cubicBezTo>
                  <a:pt x="171714" y="155607"/>
                  <a:pt x="168113" y="160641"/>
                  <a:pt x="168113" y="166755"/>
                </a:cubicBezTo>
                <a:lnTo>
                  <a:pt x="168113" y="216021"/>
                </a:lnTo>
                <a:cubicBezTo>
                  <a:pt x="168113" y="222135"/>
                  <a:pt x="170273" y="228608"/>
                  <a:pt x="174594" y="232923"/>
                </a:cubicBezTo>
                <a:lnTo>
                  <a:pt x="190078" y="248746"/>
                </a:lnTo>
                <a:cubicBezTo>
                  <a:pt x="195120" y="253781"/>
                  <a:pt x="198000" y="260973"/>
                  <a:pt x="198000" y="268525"/>
                </a:cubicBezTo>
                <a:lnTo>
                  <a:pt x="198000" y="299452"/>
                </a:lnTo>
                <a:cubicBezTo>
                  <a:pt x="198000" y="302328"/>
                  <a:pt x="196200" y="304127"/>
                  <a:pt x="193679" y="304127"/>
                </a:cubicBezTo>
                <a:cubicBezTo>
                  <a:pt x="190798" y="304127"/>
                  <a:pt x="188998" y="302328"/>
                  <a:pt x="188998" y="299452"/>
                </a:cubicBezTo>
                <a:lnTo>
                  <a:pt x="188998" y="268525"/>
                </a:lnTo>
                <a:cubicBezTo>
                  <a:pt x="188998" y="263490"/>
                  <a:pt x="186837" y="258815"/>
                  <a:pt x="183237" y="255219"/>
                </a:cubicBezTo>
                <a:lnTo>
                  <a:pt x="167753" y="239396"/>
                </a:lnTo>
                <a:cubicBezTo>
                  <a:pt x="161991" y="232923"/>
                  <a:pt x="158750" y="224652"/>
                  <a:pt x="158750" y="216021"/>
                </a:cubicBezTo>
                <a:lnTo>
                  <a:pt x="158750" y="166755"/>
                </a:lnTo>
                <a:cubicBezTo>
                  <a:pt x="158750" y="156326"/>
                  <a:pt x="165232" y="147695"/>
                  <a:pt x="174234" y="145537"/>
                </a:cubicBezTo>
                <a:cubicBezTo>
                  <a:pt x="179276" y="144458"/>
                  <a:pt x="184677" y="145537"/>
                  <a:pt x="188998" y="148414"/>
                </a:cubicBezTo>
                <a:lnTo>
                  <a:pt x="188998" y="102024"/>
                </a:lnTo>
                <a:cubicBezTo>
                  <a:pt x="188998" y="93034"/>
                  <a:pt x="195120" y="85482"/>
                  <a:pt x="203762" y="83684"/>
                </a:cubicBezTo>
                <a:cubicBezTo>
                  <a:pt x="207723" y="82965"/>
                  <a:pt x="212404" y="83684"/>
                  <a:pt x="216005" y="85842"/>
                </a:cubicBezTo>
                <a:lnTo>
                  <a:pt x="216005" y="81526"/>
                </a:lnTo>
                <a:cubicBezTo>
                  <a:pt x="216005" y="76492"/>
                  <a:pt x="217805" y="71817"/>
                  <a:pt x="221406" y="68580"/>
                </a:cubicBezTo>
                <a:cubicBezTo>
                  <a:pt x="225007" y="64984"/>
                  <a:pt x="230049" y="63186"/>
                  <a:pt x="235090" y="63546"/>
                </a:cubicBezTo>
                <a:close/>
                <a:moveTo>
                  <a:pt x="75620" y="9402"/>
                </a:moveTo>
                <a:cubicBezTo>
                  <a:pt x="73459" y="9042"/>
                  <a:pt x="70939" y="10122"/>
                  <a:pt x="69138" y="11561"/>
                </a:cubicBezTo>
                <a:cubicBezTo>
                  <a:pt x="67338" y="13361"/>
                  <a:pt x="66257" y="15520"/>
                  <a:pt x="66257" y="18039"/>
                </a:cubicBezTo>
                <a:lnTo>
                  <a:pt x="66257" y="38191"/>
                </a:lnTo>
                <a:lnTo>
                  <a:pt x="66257" y="87132"/>
                </a:lnTo>
                <a:cubicBezTo>
                  <a:pt x="66257" y="90011"/>
                  <a:pt x="64097" y="91810"/>
                  <a:pt x="61576" y="91810"/>
                </a:cubicBezTo>
                <a:cubicBezTo>
                  <a:pt x="59055" y="91810"/>
                  <a:pt x="56895" y="90011"/>
                  <a:pt x="56895" y="87132"/>
                </a:cubicBezTo>
                <a:lnTo>
                  <a:pt x="56895" y="38191"/>
                </a:lnTo>
                <a:cubicBezTo>
                  <a:pt x="56895" y="35672"/>
                  <a:pt x="55815" y="33153"/>
                  <a:pt x="54014" y="31354"/>
                </a:cubicBezTo>
                <a:cubicBezTo>
                  <a:pt x="51854" y="29914"/>
                  <a:pt x="49333" y="29194"/>
                  <a:pt x="46452" y="29554"/>
                </a:cubicBezTo>
                <a:cubicBezTo>
                  <a:pt x="42491" y="30634"/>
                  <a:pt x="39250" y="34592"/>
                  <a:pt x="39250" y="38911"/>
                </a:cubicBezTo>
                <a:lnTo>
                  <a:pt x="39250" y="102606"/>
                </a:lnTo>
                <a:lnTo>
                  <a:pt x="39250" y="129955"/>
                </a:lnTo>
                <a:cubicBezTo>
                  <a:pt x="39250" y="132474"/>
                  <a:pt x="39971" y="134993"/>
                  <a:pt x="41771" y="136432"/>
                </a:cubicBezTo>
                <a:lnTo>
                  <a:pt x="47893" y="143270"/>
                </a:lnTo>
                <a:cubicBezTo>
                  <a:pt x="49693" y="145069"/>
                  <a:pt x="49333" y="147948"/>
                  <a:pt x="47532" y="149747"/>
                </a:cubicBezTo>
                <a:cubicBezTo>
                  <a:pt x="46812" y="150467"/>
                  <a:pt x="45732" y="150827"/>
                  <a:pt x="44292" y="150827"/>
                </a:cubicBezTo>
                <a:cubicBezTo>
                  <a:pt x="43211" y="150827"/>
                  <a:pt x="42131" y="150107"/>
                  <a:pt x="41051" y="149387"/>
                </a:cubicBezTo>
                <a:lnTo>
                  <a:pt x="34929" y="142910"/>
                </a:lnTo>
                <a:cubicBezTo>
                  <a:pt x="32048" y="139311"/>
                  <a:pt x="29888" y="134993"/>
                  <a:pt x="29888" y="129955"/>
                </a:cubicBezTo>
                <a:lnTo>
                  <a:pt x="29888" y="102606"/>
                </a:lnTo>
                <a:cubicBezTo>
                  <a:pt x="29888" y="99007"/>
                  <a:pt x="28448" y="95408"/>
                  <a:pt x="25567" y="93249"/>
                </a:cubicBezTo>
                <a:cubicBezTo>
                  <a:pt x="23406" y="91090"/>
                  <a:pt x="20526" y="90730"/>
                  <a:pt x="17645" y="91090"/>
                </a:cubicBezTo>
                <a:cubicBezTo>
                  <a:pt x="12964" y="92530"/>
                  <a:pt x="9363" y="97568"/>
                  <a:pt x="9363" y="103325"/>
                </a:cubicBezTo>
                <a:lnTo>
                  <a:pt x="9363" y="152626"/>
                </a:lnTo>
                <a:cubicBezTo>
                  <a:pt x="9363" y="159103"/>
                  <a:pt x="11523" y="165221"/>
                  <a:pt x="15844" y="169899"/>
                </a:cubicBezTo>
                <a:lnTo>
                  <a:pt x="30968" y="185373"/>
                </a:lnTo>
                <a:cubicBezTo>
                  <a:pt x="36370" y="190771"/>
                  <a:pt x="39250" y="197968"/>
                  <a:pt x="39250" y="205525"/>
                </a:cubicBezTo>
                <a:lnTo>
                  <a:pt x="39250" y="214881"/>
                </a:lnTo>
                <a:lnTo>
                  <a:pt x="119551" y="214881"/>
                </a:lnTo>
                <a:cubicBezTo>
                  <a:pt x="119551" y="194369"/>
                  <a:pt x="122792" y="173498"/>
                  <a:pt x="128553" y="153705"/>
                </a:cubicBezTo>
                <a:cubicBezTo>
                  <a:pt x="135035" y="133194"/>
                  <a:pt x="137916" y="111962"/>
                  <a:pt x="137916" y="90370"/>
                </a:cubicBezTo>
                <a:lnTo>
                  <a:pt x="137916" y="46468"/>
                </a:lnTo>
                <a:cubicBezTo>
                  <a:pt x="137916" y="41070"/>
                  <a:pt x="134315" y="37111"/>
                  <a:pt x="129634" y="36751"/>
                </a:cubicBezTo>
                <a:cubicBezTo>
                  <a:pt x="127113" y="36392"/>
                  <a:pt x="124952" y="37471"/>
                  <a:pt x="123152" y="39270"/>
                </a:cubicBezTo>
                <a:cubicBezTo>
                  <a:pt x="121351" y="40710"/>
                  <a:pt x="120271" y="43229"/>
                  <a:pt x="120271" y="45748"/>
                </a:cubicBezTo>
                <a:lnTo>
                  <a:pt x="120271" y="95768"/>
                </a:lnTo>
                <a:cubicBezTo>
                  <a:pt x="120271" y="98287"/>
                  <a:pt x="118471" y="100446"/>
                  <a:pt x="115950" y="100446"/>
                </a:cubicBezTo>
                <a:cubicBezTo>
                  <a:pt x="113069" y="100446"/>
                  <a:pt x="111269" y="98287"/>
                  <a:pt x="111269" y="95768"/>
                </a:cubicBezTo>
                <a:lnTo>
                  <a:pt x="111269" y="45748"/>
                </a:lnTo>
                <a:lnTo>
                  <a:pt x="111269" y="25956"/>
                </a:lnTo>
                <a:cubicBezTo>
                  <a:pt x="111269" y="20918"/>
                  <a:pt x="107308" y="16599"/>
                  <a:pt x="102627" y="16599"/>
                </a:cubicBezTo>
                <a:cubicBezTo>
                  <a:pt x="100106" y="16240"/>
                  <a:pt x="97945" y="17319"/>
                  <a:pt x="96145" y="18759"/>
                </a:cubicBezTo>
                <a:cubicBezTo>
                  <a:pt x="94345" y="20558"/>
                  <a:pt x="93264" y="22717"/>
                  <a:pt x="93264" y="25236"/>
                </a:cubicBezTo>
                <a:lnTo>
                  <a:pt x="93264" y="91450"/>
                </a:lnTo>
                <a:cubicBezTo>
                  <a:pt x="93264" y="93969"/>
                  <a:pt x="91104" y="96128"/>
                  <a:pt x="88583" y="96128"/>
                </a:cubicBezTo>
                <a:cubicBezTo>
                  <a:pt x="86422" y="96128"/>
                  <a:pt x="83902" y="93969"/>
                  <a:pt x="83902" y="91450"/>
                </a:cubicBezTo>
                <a:lnTo>
                  <a:pt x="83902" y="25236"/>
                </a:lnTo>
                <a:lnTo>
                  <a:pt x="83902" y="18759"/>
                </a:lnTo>
                <a:cubicBezTo>
                  <a:pt x="83902" y="13721"/>
                  <a:pt x="80301" y="9402"/>
                  <a:pt x="75620" y="9402"/>
                </a:cubicBezTo>
                <a:close/>
                <a:moveTo>
                  <a:pt x="75980" y="46"/>
                </a:moveTo>
                <a:cubicBezTo>
                  <a:pt x="83182" y="406"/>
                  <a:pt x="88583" y="4724"/>
                  <a:pt x="91464" y="10482"/>
                </a:cubicBezTo>
                <a:cubicBezTo>
                  <a:pt x="94705" y="8323"/>
                  <a:pt x="99026" y="6883"/>
                  <a:pt x="102987" y="7243"/>
                </a:cubicBezTo>
                <a:cubicBezTo>
                  <a:pt x="112709" y="7603"/>
                  <a:pt x="120271" y="15880"/>
                  <a:pt x="120271" y="25956"/>
                </a:cubicBezTo>
                <a:lnTo>
                  <a:pt x="120271" y="29914"/>
                </a:lnTo>
                <a:cubicBezTo>
                  <a:pt x="123152" y="28115"/>
                  <a:pt x="126753" y="27395"/>
                  <a:pt x="130354" y="27395"/>
                </a:cubicBezTo>
                <a:cubicBezTo>
                  <a:pt x="140076" y="27755"/>
                  <a:pt x="147278" y="36032"/>
                  <a:pt x="147278" y="46468"/>
                </a:cubicBezTo>
                <a:lnTo>
                  <a:pt x="147278" y="90370"/>
                </a:lnTo>
                <a:cubicBezTo>
                  <a:pt x="147278" y="112682"/>
                  <a:pt x="144037" y="134993"/>
                  <a:pt x="137556" y="156225"/>
                </a:cubicBezTo>
                <a:cubicBezTo>
                  <a:pt x="131794" y="175297"/>
                  <a:pt x="128553" y="195089"/>
                  <a:pt x="128553" y="214881"/>
                </a:cubicBezTo>
                <a:lnTo>
                  <a:pt x="130354" y="214881"/>
                </a:lnTo>
                <a:cubicBezTo>
                  <a:pt x="135395" y="214881"/>
                  <a:pt x="139356" y="219200"/>
                  <a:pt x="139356" y="224238"/>
                </a:cubicBezTo>
                <a:lnTo>
                  <a:pt x="139356" y="299448"/>
                </a:lnTo>
                <a:cubicBezTo>
                  <a:pt x="139356" y="302327"/>
                  <a:pt x="137556" y="304126"/>
                  <a:pt x="134675" y="304126"/>
                </a:cubicBezTo>
                <a:cubicBezTo>
                  <a:pt x="132154" y="304126"/>
                  <a:pt x="130354" y="302327"/>
                  <a:pt x="130354" y="299448"/>
                </a:cubicBezTo>
                <a:lnTo>
                  <a:pt x="130354" y="269580"/>
                </a:lnTo>
                <a:lnTo>
                  <a:pt x="28448" y="269580"/>
                </a:lnTo>
                <a:lnTo>
                  <a:pt x="28448" y="299448"/>
                </a:lnTo>
                <a:cubicBezTo>
                  <a:pt x="28448" y="302327"/>
                  <a:pt x="26287" y="304126"/>
                  <a:pt x="23766" y="304126"/>
                </a:cubicBezTo>
                <a:cubicBezTo>
                  <a:pt x="21246" y="304126"/>
                  <a:pt x="19085" y="302327"/>
                  <a:pt x="19085" y="299448"/>
                </a:cubicBezTo>
                <a:lnTo>
                  <a:pt x="19085" y="224238"/>
                </a:lnTo>
                <a:cubicBezTo>
                  <a:pt x="19085" y="219200"/>
                  <a:pt x="23406" y="214881"/>
                  <a:pt x="28448" y="214881"/>
                </a:cubicBezTo>
                <a:lnTo>
                  <a:pt x="29888" y="214881"/>
                </a:lnTo>
                <a:lnTo>
                  <a:pt x="29888" y="205525"/>
                </a:lnTo>
                <a:cubicBezTo>
                  <a:pt x="29888" y="200487"/>
                  <a:pt x="28087" y="195449"/>
                  <a:pt x="24487" y="191850"/>
                </a:cubicBezTo>
                <a:lnTo>
                  <a:pt x="9003" y="176377"/>
                </a:lnTo>
                <a:cubicBezTo>
                  <a:pt x="3241" y="169899"/>
                  <a:pt x="0" y="161622"/>
                  <a:pt x="0" y="152626"/>
                </a:cubicBezTo>
                <a:lnTo>
                  <a:pt x="0" y="103325"/>
                </a:lnTo>
                <a:cubicBezTo>
                  <a:pt x="0" y="93249"/>
                  <a:pt x="6482" y="84253"/>
                  <a:pt x="15484" y="82094"/>
                </a:cubicBezTo>
                <a:cubicBezTo>
                  <a:pt x="20526" y="81014"/>
                  <a:pt x="25567" y="82094"/>
                  <a:pt x="29888" y="85332"/>
                </a:cubicBezTo>
                <a:lnTo>
                  <a:pt x="29888" y="38911"/>
                </a:lnTo>
                <a:cubicBezTo>
                  <a:pt x="29888" y="29914"/>
                  <a:pt x="36010" y="21997"/>
                  <a:pt x="44652" y="20558"/>
                </a:cubicBezTo>
                <a:cubicBezTo>
                  <a:pt x="48973" y="19838"/>
                  <a:pt x="53654" y="20558"/>
                  <a:pt x="56895" y="22717"/>
                </a:cubicBezTo>
                <a:lnTo>
                  <a:pt x="56895" y="18039"/>
                </a:lnTo>
                <a:cubicBezTo>
                  <a:pt x="56895" y="13001"/>
                  <a:pt x="59055" y="8323"/>
                  <a:pt x="62656" y="5084"/>
                </a:cubicBezTo>
                <a:cubicBezTo>
                  <a:pt x="66257" y="1485"/>
                  <a:pt x="71299" y="-314"/>
                  <a:pt x="75980" y="46"/>
                </a:cubicBezTo>
                <a:close/>
              </a:path>
            </a:pathLst>
          </a:custGeom>
          <a:solidFill>
            <a:schemeClr val="bg1"/>
          </a:solidFill>
          <a:ln>
            <a:noFill/>
          </a:ln>
          <a:effectLst/>
        </p:spPr>
        <p:txBody>
          <a:bodyPr wrap="square" anchor="ctr">
            <a:noAutofit/>
          </a:bodyPr>
          <a:lstStyle/>
          <a:p>
            <a:endParaRPr lang="en-US" sz="1000">
              <a:latin typeface="+mj-lt"/>
            </a:endParaRPr>
          </a:p>
        </p:txBody>
      </p:sp>
      <p:sp>
        <p:nvSpPr>
          <p:cNvPr id="18" name="Freeform 45">
            <a:extLst>
              <a:ext uri="{FF2B5EF4-FFF2-40B4-BE49-F238E27FC236}">
                <a16:creationId xmlns:a16="http://schemas.microsoft.com/office/drawing/2014/main" id="{1FB1BFCC-6B01-4636-8575-537527648042}"/>
              </a:ext>
            </a:extLst>
          </p:cNvPr>
          <p:cNvSpPr>
            <a:spLocks noChangeAspect="1" noChangeArrowheads="1"/>
          </p:cNvSpPr>
          <p:nvPr/>
        </p:nvSpPr>
        <p:spPr bwMode="auto">
          <a:xfrm>
            <a:off x="7207864" y="4500488"/>
            <a:ext cx="538714" cy="54033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800">
              <a:latin typeface="+mj-lt"/>
            </a:endParaRPr>
          </a:p>
        </p:txBody>
      </p:sp>
      <p:pic>
        <p:nvPicPr>
          <p:cNvPr id="1026" name="Picture 2" descr="Hierarchy of Controls: Elimination, Substitution, Engineering Controls, Administrative Controls, Personal Protective Equipment shown in an upside down triangle.">
            <a:extLst>
              <a:ext uri="{FF2B5EF4-FFF2-40B4-BE49-F238E27FC236}">
                <a16:creationId xmlns:a16="http://schemas.microsoft.com/office/drawing/2014/main" id="{1C12B922-F35D-4368-A9CB-B91BC53D13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727" y="1968887"/>
            <a:ext cx="5476875" cy="36671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4814226-4CCE-417F-B389-FF465348E926}"/>
              </a:ext>
            </a:extLst>
          </p:cNvPr>
          <p:cNvSpPr/>
          <p:nvPr/>
        </p:nvSpPr>
        <p:spPr>
          <a:xfrm>
            <a:off x="199732" y="6057984"/>
            <a:ext cx="3361818" cy="246221"/>
          </a:xfrm>
          <a:prstGeom prst="rect">
            <a:avLst/>
          </a:prstGeom>
        </p:spPr>
        <p:txBody>
          <a:bodyPr wrap="none">
            <a:spAutoFit/>
          </a:bodyPr>
          <a:lstStyle/>
          <a:p>
            <a:r>
              <a:rPr lang="en-GB" sz="1000" i="1">
                <a:latin typeface="Calibri Light" panose="020F0302020204030204" pitchFamily="34" charset="0"/>
                <a:cs typeface="Calibri Light" panose="020F0302020204030204" pitchFamily="34" charset="0"/>
              </a:rPr>
              <a:t>(Source: National Institute for Occupational Safety and Health</a:t>
            </a:r>
          </a:p>
        </p:txBody>
      </p:sp>
    </p:spTree>
    <p:extLst>
      <p:ext uri="{BB962C8B-B14F-4D97-AF65-F5344CB8AC3E}">
        <p14:creationId xmlns:p14="http://schemas.microsoft.com/office/powerpoint/2010/main" val="1945182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BD52C-E2ED-4111-82E4-9AC096BF8547}"/>
              </a:ext>
            </a:extLst>
          </p:cNvPr>
          <p:cNvSpPr>
            <a:spLocks noGrp="1"/>
          </p:cNvSpPr>
          <p:nvPr>
            <p:ph type="title"/>
          </p:nvPr>
        </p:nvSpPr>
        <p:spPr/>
        <p:txBody>
          <a:bodyPr/>
          <a:lstStyle/>
          <a:p>
            <a:r>
              <a:rPr lang="en-GB"/>
              <a:t>True world class performance can only be recognised externally</a:t>
            </a:r>
          </a:p>
        </p:txBody>
      </p:sp>
      <p:sp>
        <p:nvSpPr>
          <p:cNvPr id="3" name="Slide Number Placeholder 2">
            <a:extLst>
              <a:ext uri="{FF2B5EF4-FFF2-40B4-BE49-F238E27FC236}">
                <a16:creationId xmlns:a16="http://schemas.microsoft.com/office/drawing/2014/main" id="{31030964-87D9-41FD-B04F-8B0375B38F69}"/>
              </a:ext>
            </a:extLst>
          </p:cNvPr>
          <p:cNvSpPr>
            <a:spLocks noGrp="1"/>
          </p:cNvSpPr>
          <p:nvPr>
            <p:ph type="sldNum" sz="quarter" idx="12"/>
          </p:nvPr>
        </p:nvSpPr>
        <p:spPr/>
        <p:txBody>
          <a:bodyPr/>
          <a:lstStyle/>
          <a:p>
            <a:fld id="{B3CEEFAE-073D-426F-B1B3-DA068A342DA9}" type="slidenum">
              <a:rPr lang="en-US" smtClean="0"/>
              <a:pPr/>
              <a:t>14</a:t>
            </a:fld>
            <a:endParaRPr lang="en-US"/>
          </a:p>
        </p:txBody>
      </p:sp>
      <p:sp>
        <p:nvSpPr>
          <p:cNvPr id="6" name="Text Placeholder 5">
            <a:extLst>
              <a:ext uri="{FF2B5EF4-FFF2-40B4-BE49-F238E27FC236}">
                <a16:creationId xmlns:a16="http://schemas.microsoft.com/office/drawing/2014/main" id="{2AD28608-F82A-4838-9BA4-6FCBAC93B6BC}"/>
              </a:ext>
            </a:extLst>
          </p:cNvPr>
          <p:cNvSpPr>
            <a:spLocks noGrp="1"/>
          </p:cNvSpPr>
          <p:nvPr>
            <p:ph type="body" sz="quarter" idx="14"/>
          </p:nvPr>
        </p:nvSpPr>
        <p:spPr/>
        <p:txBody>
          <a:bodyPr/>
          <a:lstStyle/>
          <a:p>
            <a:r>
              <a:rPr lang="en-GB"/>
              <a:t>The proof of the pudding…</a:t>
            </a:r>
          </a:p>
        </p:txBody>
      </p:sp>
      <p:sp>
        <p:nvSpPr>
          <p:cNvPr id="7" name="Text Placeholder 6">
            <a:extLst>
              <a:ext uri="{FF2B5EF4-FFF2-40B4-BE49-F238E27FC236}">
                <a16:creationId xmlns:a16="http://schemas.microsoft.com/office/drawing/2014/main" id="{EAACDE02-1EA9-4176-A00D-6A3CF4203846}"/>
              </a:ext>
            </a:extLst>
          </p:cNvPr>
          <p:cNvSpPr>
            <a:spLocks noGrp="1"/>
          </p:cNvSpPr>
          <p:nvPr>
            <p:ph type="body" sz="quarter" idx="15"/>
          </p:nvPr>
        </p:nvSpPr>
        <p:spPr/>
        <p:txBody>
          <a:bodyPr/>
          <a:lstStyle/>
          <a:p>
            <a:r>
              <a:rPr lang="en-GB"/>
              <a:t>We are proud to be recognised by our customers for the success our safety programme is delivering</a:t>
            </a:r>
          </a:p>
          <a:p>
            <a:endParaRPr lang="en-GB"/>
          </a:p>
          <a:p>
            <a:r>
              <a:rPr lang="en-GB"/>
              <a:t>At a number of customer operations, the Edwards approach and culture is held as an example to be followed</a:t>
            </a:r>
          </a:p>
          <a:p>
            <a:endParaRPr lang="en-GB"/>
          </a:p>
        </p:txBody>
      </p:sp>
      <p:pic>
        <p:nvPicPr>
          <p:cNvPr id="13" name="Picture Placeholder 12" descr="A picture containing map, text&#10;&#10;Description automatically generated">
            <a:extLst>
              <a:ext uri="{FF2B5EF4-FFF2-40B4-BE49-F238E27FC236}">
                <a16:creationId xmlns:a16="http://schemas.microsoft.com/office/drawing/2014/main" id="{9EC14352-71BC-41AD-A8B1-7012647193C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025" r="1025"/>
          <a:stretch>
            <a:fillRect/>
          </a:stretch>
        </p:blipFill>
        <p:spPr/>
      </p:pic>
      <p:pic>
        <p:nvPicPr>
          <p:cNvPr id="16" name="Picture 15">
            <a:extLst>
              <a:ext uri="{FF2B5EF4-FFF2-40B4-BE49-F238E27FC236}">
                <a16:creationId xmlns:a16="http://schemas.microsoft.com/office/drawing/2014/main" id="{7B24E879-0D56-48D3-93A4-A93D3303B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7631" y="2774564"/>
            <a:ext cx="1653086" cy="2137068"/>
          </a:xfrm>
          <a:prstGeom prst="rect">
            <a:avLst/>
          </a:prstGeom>
        </p:spPr>
      </p:pic>
      <p:pic>
        <p:nvPicPr>
          <p:cNvPr id="19" name="Picture 18">
            <a:extLst>
              <a:ext uri="{FF2B5EF4-FFF2-40B4-BE49-F238E27FC236}">
                <a16:creationId xmlns:a16="http://schemas.microsoft.com/office/drawing/2014/main" id="{F3FCC939-8AF2-4DB4-8B4B-D07BFE553C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5209" y="2782232"/>
            <a:ext cx="1513544" cy="2129400"/>
          </a:xfrm>
          <a:prstGeom prst="rect">
            <a:avLst/>
          </a:prstGeom>
        </p:spPr>
      </p:pic>
      <p:sp>
        <p:nvSpPr>
          <p:cNvPr id="20" name="TextBox 19">
            <a:extLst>
              <a:ext uri="{FF2B5EF4-FFF2-40B4-BE49-F238E27FC236}">
                <a16:creationId xmlns:a16="http://schemas.microsoft.com/office/drawing/2014/main" id="{E0D6B46F-DDA9-4A87-8FE1-E0BB1C239BC7}"/>
              </a:ext>
            </a:extLst>
          </p:cNvPr>
          <p:cNvSpPr txBox="1">
            <a:spLocks noChangeArrowheads="1"/>
          </p:cNvSpPr>
          <p:nvPr/>
        </p:nvSpPr>
        <p:spPr bwMode="gray">
          <a:xfrm>
            <a:off x="1681578" y="2819907"/>
            <a:ext cx="1906468" cy="1976644"/>
          </a:xfrm>
          <a:prstGeom prst="roundRect">
            <a:avLst>
              <a:gd name="adj" fmla="val 3420"/>
            </a:avLst>
          </a:prstGeom>
          <a:solidFill>
            <a:schemeClr val="accent3">
              <a:lumMod val="60000"/>
              <a:lumOff val="40000"/>
            </a:schemeClr>
          </a:solidFill>
          <a:ln w="9525">
            <a:solidFill>
              <a:srgbClr val="870A20"/>
            </a:solidFill>
            <a:miter lim="800000"/>
            <a:headEnd/>
            <a:tailEnd/>
          </a:ln>
          <a:effectLst>
            <a:outerShdw blurRad="88900" dist="88900" dir="7800000" algn="tr" rotWithShape="0">
              <a:prstClr val="black">
                <a:alpha val="40000"/>
              </a:prstClr>
            </a:outerShdw>
          </a:effectLst>
        </p:spPr>
        <p:txBody>
          <a:bodyPr wrap="square" lIns="72000" rIns="72000" anchor="t" anchorCtr="0">
            <a:noAutofit/>
          </a:bodyPr>
          <a:lstStyle>
            <a:defPPr>
              <a:defRPr lang="en-US"/>
            </a:defPPr>
            <a:lvl1pPr>
              <a:lnSpc>
                <a:spcPct val="90000"/>
              </a:lnSpc>
              <a:spcBef>
                <a:spcPct val="50000"/>
              </a:spcBef>
              <a:defRPr sz="1500">
                <a:solidFill>
                  <a:srgbClr val="000000"/>
                </a:solidFill>
              </a:defRPr>
            </a:lvl1pPr>
          </a:lstStyle>
          <a:p>
            <a:pPr algn="ctr"/>
            <a:r>
              <a:rPr lang="en-US"/>
              <a:t>Other Recognitions</a:t>
            </a:r>
          </a:p>
        </p:txBody>
      </p:sp>
      <p:graphicFrame>
        <p:nvGraphicFramePr>
          <p:cNvPr id="21" name="Table 29">
            <a:extLst>
              <a:ext uri="{FF2B5EF4-FFF2-40B4-BE49-F238E27FC236}">
                <a16:creationId xmlns:a16="http://schemas.microsoft.com/office/drawing/2014/main" id="{0FA77C09-4922-4B8E-A2F1-0ED2D85354B1}"/>
              </a:ext>
            </a:extLst>
          </p:cNvPr>
          <p:cNvGraphicFramePr>
            <a:graphicFrameLocks noGrp="1"/>
          </p:cNvGraphicFramePr>
          <p:nvPr>
            <p:extLst>
              <p:ext uri="{D42A27DB-BD31-4B8C-83A1-F6EECF244321}">
                <p14:modId xmlns:p14="http://schemas.microsoft.com/office/powerpoint/2010/main" val="2923544334"/>
              </p:ext>
            </p:extLst>
          </p:nvPr>
        </p:nvGraphicFramePr>
        <p:xfrm>
          <a:off x="2081349" y="3131307"/>
          <a:ext cx="1092600" cy="1219200"/>
        </p:xfrm>
        <a:graphic>
          <a:graphicData uri="http://schemas.openxmlformats.org/drawingml/2006/table">
            <a:tbl>
              <a:tblPr firstRow="1" bandRow="1">
                <a:tableStyleId>{912C8C85-51F0-491E-9774-3900AFEF0FD7}</a:tableStyleId>
              </a:tblPr>
              <a:tblGrid>
                <a:gridCol w="592183">
                  <a:extLst>
                    <a:ext uri="{9D8B030D-6E8A-4147-A177-3AD203B41FA5}">
                      <a16:colId xmlns:a16="http://schemas.microsoft.com/office/drawing/2014/main" val="1352296288"/>
                    </a:ext>
                  </a:extLst>
                </a:gridCol>
                <a:gridCol w="500417">
                  <a:extLst>
                    <a:ext uri="{9D8B030D-6E8A-4147-A177-3AD203B41FA5}">
                      <a16:colId xmlns:a16="http://schemas.microsoft.com/office/drawing/2014/main" val="3426015117"/>
                    </a:ext>
                  </a:extLst>
                </a:gridCol>
              </a:tblGrid>
              <a:tr h="190081">
                <a:tc>
                  <a:txBody>
                    <a:bodyPr/>
                    <a:lstStyle/>
                    <a:p>
                      <a:pPr algn="ctr"/>
                      <a:r>
                        <a:rPr lang="en-GB" sz="1400" b="1">
                          <a:solidFill>
                            <a:schemeClr val="tx1">
                              <a:lumMod val="75000"/>
                              <a:lumOff val="25000"/>
                            </a:schemeClr>
                          </a:solidFill>
                        </a:rPr>
                        <a:t>KR</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GB" sz="1400" b="1">
                          <a:solidFill>
                            <a:schemeClr val="tx1">
                              <a:lumMod val="75000"/>
                              <a:lumOff val="25000"/>
                            </a:schemeClr>
                          </a:solidFill>
                        </a:rPr>
                        <a:t>1</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4058998"/>
                  </a:ext>
                </a:extLst>
              </a:tr>
              <a:tr h="190081">
                <a:tc>
                  <a:txBody>
                    <a:bodyPr/>
                    <a:lstStyle/>
                    <a:p>
                      <a:pPr algn="ctr"/>
                      <a:r>
                        <a:rPr lang="en-GB" sz="1400" b="1">
                          <a:solidFill>
                            <a:schemeClr val="tx1">
                              <a:lumMod val="75000"/>
                              <a:lumOff val="25000"/>
                            </a:schemeClr>
                          </a:solidFill>
                        </a:rPr>
                        <a:t>CN</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GB" sz="1400" b="1">
                          <a:solidFill>
                            <a:schemeClr val="tx1">
                              <a:lumMod val="75000"/>
                              <a:lumOff val="25000"/>
                            </a:schemeClr>
                          </a:solidFill>
                        </a:rPr>
                        <a:t>4</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72557235"/>
                  </a:ext>
                </a:extLst>
              </a:tr>
              <a:tr h="190081">
                <a:tc>
                  <a:txBody>
                    <a:bodyPr/>
                    <a:lstStyle/>
                    <a:p>
                      <a:pPr algn="ctr"/>
                      <a:r>
                        <a:rPr lang="en-GB" sz="1400" b="1">
                          <a:solidFill>
                            <a:schemeClr val="tx1">
                              <a:lumMod val="75000"/>
                              <a:lumOff val="25000"/>
                            </a:schemeClr>
                          </a:solidFill>
                        </a:rPr>
                        <a:t>SEA</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GB" sz="1400" b="1">
                          <a:solidFill>
                            <a:schemeClr val="tx1">
                              <a:lumMod val="75000"/>
                              <a:lumOff val="25000"/>
                            </a:schemeClr>
                          </a:solidFill>
                        </a:rPr>
                        <a:t>2</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3513572"/>
                  </a:ext>
                </a:extLst>
              </a:tr>
              <a:tr h="190081">
                <a:tc>
                  <a:txBody>
                    <a:bodyPr/>
                    <a:lstStyle/>
                    <a:p>
                      <a:pPr algn="ctr"/>
                      <a:r>
                        <a:rPr lang="en-GB" sz="1400" b="1">
                          <a:solidFill>
                            <a:schemeClr val="tx1">
                              <a:lumMod val="75000"/>
                              <a:lumOff val="25000"/>
                            </a:schemeClr>
                          </a:solidFill>
                        </a:rPr>
                        <a:t>US</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GB" sz="1400" b="1">
                          <a:solidFill>
                            <a:schemeClr val="tx1">
                              <a:lumMod val="75000"/>
                              <a:lumOff val="25000"/>
                            </a:schemeClr>
                          </a:solidFill>
                        </a:rPr>
                        <a:t>1</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28364096"/>
                  </a:ext>
                </a:extLst>
              </a:tr>
            </a:tbl>
          </a:graphicData>
        </a:graphic>
      </p:graphicFrame>
    </p:spTree>
    <p:extLst>
      <p:ext uri="{BB962C8B-B14F-4D97-AF65-F5344CB8AC3E}">
        <p14:creationId xmlns:p14="http://schemas.microsoft.com/office/powerpoint/2010/main" val="318808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9A7F76-A0D1-481B-8E91-78D6481CDF08}"/>
              </a:ext>
            </a:extLst>
          </p:cNvPr>
          <p:cNvSpPr>
            <a:spLocks noGrp="1"/>
          </p:cNvSpPr>
          <p:nvPr>
            <p:ph type="title"/>
          </p:nvPr>
        </p:nvSpPr>
        <p:spPr/>
        <p:txBody>
          <a:bodyPr/>
          <a:lstStyle/>
          <a:p>
            <a:r>
              <a:rPr lang="en-GB"/>
              <a:t>Our journey continues</a:t>
            </a:r>
          </a:p>
        </p:txBody>
      </p:sp>
      <p:sp>
        <p:nvSpPr>
          <p:cNvPr id="5" name="Slide Number Placeholder 4">
            <a:extLst>
              <a:ext uri="{FF2B5EF4-FFF2-40B4-BE49-F238E27FC236}">
                <a16:creationId xmlns:a16="http://schemas.microsoft.com/office/drawing/2014/main" id="{498F384E-8DA6-454B-8439-42BE5B71FEA4}"/>
              </a:ext>
            </a:extLst>
          </p:cNvPr>
          <p:cNvSpPr>
            <a:spLocks noGrp="1"/>
          </p:cNvSpPr>
          <p:nvPr>
            <p:ph type="sldNum" sz="quarter" idx="12"/>
          </p:nvPr>
        </p:nvSpPr>
        <p:spPr/>
        <p:txBody>
          <a:bodyPr/>
          <a:lstStyle/>
          <a:p>
            <a:fld id="{B3CEEFAE-073D-426F-B1B3-DA068A342DA9}" type="slidenum">
              <a:rPr lang="en-US" smtClean="0"/>
              <a:pPr/>
              <a:t>15</a:t>
            </a:fld>
            <a:endParaRPr lang="en-US"/>
          </a:p>
        </p:txBody>
      </p:sp>
      <p:pic>
        <p:nvPicPr>
          <p:cNvPr id="11" name="Picture Placeholder 10" descr="A group of people posing for the camera&#10;&#10;Description automatically generated">
            <a:extLst>
              <a:ext uri="{FF2B5EF4-FFF2-40B4-BE49-F238E27FC236}">
                <a16:creationId xmlns:a16="http://schemas.microsoft.com/office/drawing/2014/main" id="{EE668836-AB9C-4C51-BDE5-731EB45A0541}"/>
              </a:ext>
            </a:extLst>
          </p:cNvPr>
          <p:cNvPicPr>
            <a:picLocks noGrp="1" noChangeAspect="1"/>
          </p:cNvPicPr>
          <p:nvPr>
            <p:ph type="pic" sz="quarter" idx="13"/>
          </p:nvPr>
        </p:nvPicPr>
        <p:blipFill rotWithShape="1">
          <a:blip r:embed="rId3"/>
          <a:srcRect l="-394" t="12152" r="394" b="30156"/>
          <a:stretch/>
        </p:blipFill>
        <p:spPr>
          <a:xfrm>
            <a:off x="616584" y="1424940"/>
            <a:ext cx="7178675" cy="4886960"/>
          </a:xfrm>
          <a:prstGeom prst="rect">
            <a:avLst/>
          </a:prstGeom>
          <a:noFill/>
        </p:spPr>
      </p:pic>
      <p:sp>
        <p:nvSpPr>
          <p:cNvPr id="10" name="Text Placeholder 9">
            <a:extLst>
              <a:ext uri="{FF2B5EF4-FFF2-40B4-BE49-F238E27FC236}">
                <a16:creationId xmlns:a16="http://schemas.microsoft.com/office/drawing/2014/main" id="{40188E56-2C63-46F0-9948-00DA133C236D}"/>
              </a:ext>
            </a:extLst>
          </p:cNvPr>
          <p:cNvSpPr>
            <a:spLocks noGrp="1"/>
          </p:cNvSpPr>
          <p:nvPr>
            <p:ph type="body" sz="quarter" idx="14"/>
          </p:nvPr>
        </p:nvSpPr>
        <p:spPr/>
        <p:txBody>
          <a:bodyPr/>
          <a:lstStyle/>
          <a:p>
            <a:r>
              <a:rPr lang="en-GB"/>
              <a:t>Our plans to build on solid foundations</a:t>
            </a:r>
          </a:p>
        </p:txBody>
      </p:sp>
      <p:sp>
        <p:nvSpPr>
          <p:cNvPr id="13" name="Text Placeholder 12">
            <a:extLst>
              <a:ext uri="{FF2B5EF4-FFF2-40B4-BE49-F238E27FC236}">
                <a16:creationId xmlns:a16="http://schemas.microsoft.com/office/drawing/2014/main" id="{E18F1E0D-C040-4CCC-B7A8-1F30B47BEB56}"/>
              </a:ext>
            </a:extLst>
          </p:cNvPr>
          <p:cNvSpPr>
            <a:spLocks noGrp="1"/>
          </p:cNvSpPr>
          <p:nvPr>
            <p:ph type="body" sz="quarter" idx="15"/>
          </p:nvPr>
        </p:nvSpPr>
        <p:spPr/>
        <p:txBody>
          <a:bodyPr/>
          <a:lstStyle/>
          <a:p>
            <a:r>
              <a:rPr lang="en-GB" b="1"/>
              <a:t>Managing &amp; promoting positive mental health &amp; wellbeing</a:t>
            </a:r>
          </a:p>
          <a:p>
            <a:pPr marL="285750" indent="-285750">
              <a:buFont typeface="Arial" panose="020B0604020202020204" pitchFamily="34" charset="0"/>
              <a:buChar char="•"/>
            </a:pPr>
            <a:r>
              <a:rPr lang="en-GB"/>
              <a:t>Surveys, action plans, accredited training</a:t>
            </a:r>
            <a:br>
              <a:rPr lang="en-GB"/>
            </a:br>
            <a:endParaRPr lang="en-GB"/>
          </a:p>
          <a:p>
            <a:r>
              <a:rPr lang="en-GB" b="1"/>
              <a:t>Empowering Safety Champions</a:t>
            </a:r>
          </a:p>
          <a:p>
            <a:pPr marL="285750" indent="-285750">
              <a:buFont typeface="Arial" panose="020B0604020202020204" pitchFamily="34" charset="0"/>
              <a:buChar char="•"/>
            </a:pPr>
            <a:r>
              <a:rPr lang="en-GB"/>
              <a:t>Coordinating, coaching &amp; leading </a:t>
            </a:r>
            <a:r>
              <a:rPr lang="en-GB" err="1"/>
              <a:t>subfab</a:t>
            </a:r>
            <a:r>
              <a:rPr lang="en-GB"/>
              <a:t> companies</a:t>
            </a:r>
          </a:p>
          <a:p>
            <a:pPr marL="285750" indent="-285750">
              <a:buFont typeface="Arial" panose="020B0604020202020204" pitchFamily="34" charset="0"/>
              <a:buChar char="•"/>
            </a:pPr>
            <a:r>
              <a:rPr lang="en-GB"/>
              <a:t>Accredited Health &amp; Safety Training</a:t>
            </a:r>
            <a:br>
              <a:rPr lang="en-GB"/>
            </a:br>
            <a:endParaRPr lang="en-GB"/>
          </a:p>
          <a:p>
            <a:r>
              <a:rPr lang="en-GB" b="1"/>
              <a:t>Operational Excellence</a:t>
            </a:r>
          </a:p>
          <a:p>
            <a:pPr marL="285750" indent="-285750">
              <a:buFont typeface="Arial" panose="020B0604020202020204" pitchFamily="34" charset="0"/>
              <a:buChar char="•"/>
            </a:pPr>
            <a:r>
              <a:rPr lang="en-GB"/>
              <a:t>Focus on design for safety to improve service ergonomics</a:t>
            </a:r>
          </a:p>
          <a:p>
            <a:pPr marL="285750" indent="-285750">
              <a:buFont typeface="Arial" panose="020B0604020202020204" pitchFamily="34" charset="0"/>
              <a:buChar char="•"/>
            </a:pPr>
            <a:r>
              <a:rPr lang="en-GB"/>
              <a:t>Technology to mitigate hazards</a:t>
            </a:r>
          </a:p>
          <a:p>
            <a:endParaRPr lang="en-GB"/>
          </a:p>
        </p:txBody>
      </p:sp>
      <p:pic>
        <p:nvPicPr>
          <p:cNvPr id="1026" name="Picture 2" descr="i-act for Positive Mental Health and WELLbeing Events | Eventbrite">
            <a:extLst>
              <a:ext uri="{FF2B5EF4-FFF2-40B4-BE49-F238E27FC236}">
                <a16:creationId xmlns:a16="http://schemas.microsoft.com/office/drawing/2014/main" id="{7607E6FC-1576-40DD-9206-1E74DE8AFB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584" y="4740899"/>
            <a:ext cx="19335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1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DA721-33CC-4FE7-B4E1-AC345F07FC0C}"/>
              </a:ext>
            </a:extLst>
          </p:cNvPr>
          <p:cNvSpPr/>
          <p:nvPr/>
        </p:nvSpPr>
        <p:spPr>
          <a:xfrm>
            <a:off x="347464" y="1439801"/>
            <a:ext cx="5676264" cy="4850163"/>
          </a:xfrm>
          <a:prstGeom prst="rect">
            <a:avLst/>
          </a:prstGeom>
          <a:solidFill>
            <a:srgbClr val="4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CD3CB9-61E3-4316-9276-D42EFFDBE2F3}"/>
              </a:ext>
            </a:extLst>
          </p:cNvPr>
          <p:cNvSpPr>
            <a:spLocks noGrp="1"/>
          </p:cNvSpPr>
          <p:nvPr>
            <p:ph type="title"/>
          </p:nvPr>
        </p:nvSpPr>
        <p:spPr/>
        <p:txBody>
          <a:bodyPr/>
          <a:lstStyle/>
          <a:p>
            <a:r>
              <a:rPr lang="en-GB"/>
              <a:t>Case study: exploring technology to improve safety culture</a:t>
            </a:r>
          </a:p>
        </p:txBody>
      </p:sp>
      <p:sp>
        <p:nvSpPr>
          <p:cNvPr id="14" name="Rectangle 13">
            <a:extLst>
              <a:ext uri="{FF2B5EF4-FFF2-40B4-BE49-F238E27FC236}">
                <a16:creationId xmlns:a16="http://schemas.microsoft.com/office/drawing/2014/main" id="{DC2FF546-1F53-43E0-A08A-5FE61D47D7E2}"/>
              </a:ext>
            </a:extLst>
          </p:cNvPr>
          <p:cNvSpPr/>
          <p:nvPr/>
        </p:nvSpPr>
        <p:spPr>
          <a:xfrm>
            <a:off x="2439762"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grpSp>
        <p:nvGrpSpPr>
          <p:cNvPr id="6" name="Group 5">
            <a:extLst>
              <a:ext uri="{FF2B5EF4-FFF2-40B4-BE49-F238E27FC236}">
                <a16:creationId xmlns:a16="http://schemas.microsoft.com/office/drawing/2014/main" id="{ED181308-A21A-43C6-B240-C7070AF94C0E}"/>
              </a:ext>
            </a:extLst>
          </p:cNvPr>
          <p:cNvGrpSpPr/>
          <p:nvPr/>
        </p:nvGrpSpPr>
        <p:grpSpPr>
          <a:xfrm>
            <a:off x="816618" y="3843695"/>
            <a:ext cx="1125949" cy="1050265"/>
            <a:chOff x="816618" y="3377155"/>
            <a:chExt cx="1125949" cy="1050265"/>
          </a:xfrm>
        </p:grpSpPr>
        <p:sp>
          <p:nvSpPr>
            <p:cNvPr id="12" name="TextBox 11">
              <a:extLst>
                <a:ext uri="{FF2B5EF4-FFF2-40B4-BE49-F238E27FC236}">
                  <a16:creationId xmlns:a16="http://schemas.microsoft.com/office/drawing/2014/main" id="{BB4537C8-5F33-4EFB-BABA-320AEADB3A3A}"/>
                </a:ext>
              </a:extLst>
            </p:cNvPr>
            <p:cNvSpPr txBox="1"/>
            <p:nvPr/>
          </p:nvSpPr>
          <p:spPr>
            <a:xfrm>
              <a:off x="816618" y="4058088"/>
              <a:ext cx="1125949"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SOLUTION</a:t>
              </a:r>
            </a:p>
          </p:txBody>
        </p:sp>
        <p:sp>
          <p:nvSpPr>
            <p:cNvPr id="15" name="Freeform 172">
              <a:extLst>
                <a:ext uri="{FF2B5EF4-FFF2-40B4-BE49-F238E27FC236}">
                  <a16:creationId xmlns:a16="http://schemas.microsoft.com/office/drawing/2014/main" id="{93BE045F-0212-4F8A-9E8F-E03FCC964A15}"/>
                </a:ext>
              </a:extLst>
            </p:cNvPr>
            <p:cNvSpPr>
              <a:spLocks noEditPoints="1"/>
            </p:cNvSpPr>
            <p:nvPr/>
          </p:nvSpPr>
          <p:spPr bwMode="auto">
            <a:xfrm>
              <a:off x="1195087" y="3377155"/>
              <a:ext cx="430403" cy="626038"/>
            </a:xfrm>
            <a:custGeom>
              <a:avLst/>
              <a:gdLst>
                <a:gd name="T0" fmla="*/ 120 w 176"/>
                <a:gd name="T1" fmla="*/ 256 h 256"/>
                <a:gd name="T2" fmla="*/ 120 w 176"/>
                <a:gd name="T3" fmla="*/ 232 h 256"/>
                <a:gd name="T4" fmla="*/ 128 w 176"/>
                <a:gd name="T5" fmla="*/ 232 h 256"/>
                <a:gd name="T6" fmla="*/ 128 w 176"/>
                <a:gd name="T7" fmla="*/ 208 h 256"/>
                <a:gd name="T8" fmla="*/ 136 w 176"/>
                <a:gd name="T9" fmla="*/ 208 h 256"/>
                <a:gd name="T10" fmla="*/ 136 w 176"/>
                <a:gd name="T11" fmla="*/ 184 h 256"/>
                <a:gd name="T12" fmla="*/ 136 w 176"/>
                <a:gd name="T13" fmla="*/ 162 h 256"/>
                <a:gd name="T14" fmla="*/ 176 w 176"/>
                <a:gd name="T15" fmla="*/ 88 h 256"/>
                <a:gd name="T16" fmla="*/ 88 w 176"/>
                <a:gd name="T17" fmla="*/ 0 h 256"/>
                <a:gd name="T18" fmla="*/ 0 w 176"/>
                <a:gd name="T19" fmla="*/ 88 h 256"/>
                <a:gd name="T20" fmla="*/ 40 w 176"/>
                <a:gd name="T21" fmla="*/ 162 h 256"/>
                <a:gd name="T22" fmla="*/ 40 w 176"/>
                <a:gd name="T23" fmla="*/ 176 h 256"/>
                <a:gd name="T24" fmla="*/ 40 w 176"/>
                <a:gd name="T25" fmla="*/ 184 h 256"/>
                <a:gd name="T26" fmla="*/ 40 w 176"/>
                <a:gd name="T27" fmla="*/ 208 h 256"/>
                <a:gd name="T28" fmla="*/ 48 w 176"/>
                <a:gd name="T29" fmla="*/ 208 h 256"/>
                <a:gd name="T30" fmla="*/ 48 w 176"/>
                <a:gd name="T31" fmla="*/ 232 h 256"/>
                <a:gd name="T32" fmla="*/ 56 w 176"/>
                <a:gd name="T33" fmla="*/ 232 h 256"/>
                <a:gd name="T34" fmla="*/ 56 w 176"/>
                <a:gd name="T35" fmla="*/ 256 h 256"/>
                <a:gd name="T36" fmla="*/ 120 w 176"/>
                <a:gd name="T37" fmla="*/ 256 h 256"/>
                <a:gd name="T38" fmla="*/ 112 w 176"/>
                <a:gd name="T39" fmla="*/ 248 h 256"/>
                <a:gd name="T40" fmla="*/ 64 w 176"/>
                <a:gd name="T41" fmla="*/ 248 h 256"/>
                <a:gd name="T42" fmla="*/ 64 w 176"/>
                <a:gd name="T43" fmla="*/ 232 h 256"/>
                <a:gd name="T44" fmla="*/ 112 w 176"/>
                <a:gd name="T45" fmla="*/ 232 h 256"/>
                <a:gd name="T46" fmla="*/ 112 w 176"/>
                <a:gd name="T47" fmla="*/ 248 h 256"/>
                <a:gd name="T48" fmla="*/ 46 w 176"/>
                <a:gd name="T49" fmla="*/ 157 h 256"/>
                <a:gd name="T50" fmla="*/ 8 w 176"/>
                <a:gd name="T51" fmla="*/ 88 h 256"/>
                <a:gd name="T52" fmla="*/ 88 w 176"/>
                <a:gd name="T53" fmla="*/ 8 h 256"/>
                <a:gd name="T54" fmla="*/ 168 w 176"/>
                <a:gd name="T55" fmla="*/ 88 h 256"/>
                <a:gd name="T56" fmla="*/ 130 w 176"/>
                <a:gd name="T57" fmla="*/ 156 h 256"/>
                <a:gd name="T58" fmla="*/ 128 w 176"/>
                <a:gd name="T59" fmla="*/ 157 h 256"/>
                <a:gd name="T60" fmla="*/ 128 w 176"/>
                <a:gd name="T61" fmla="*/ 176 h 256"/>
                <a:gd name="T62" fmla="*/ 109 w 176"/>
                <a:gd name="T63" fmla="*/ 176 h 256"/>
                <a:gd name="T64" fmla="*/ 120 w 176"/>
                <a:gd name="T65" fmla="*/ 101 h 256"/>
                <a:gd name="T66" fmla="*/ 112 w 176"/>
                <a:gd name="T67" fmla="*/ 99 h 256"/>
                <a:gd name="T68" fmla="*/ 112 w 176"/>
                <a:gd name="T69" fmla="*/ 102 h 256"/>
                <a:gd name="T70" fmla="*/ 100 w 176"/>
                <a:gd name="T71" fmla="*/ 111 h 256"/>
                <a:gd name="T72" fmla="*/ 88 w 176"/>
                <a:gd name="T73" fmla="*/ 98 h 256"/>
                <a:gd name="T74" fmla="*/ 76 w 176"/>
                <a:gd name="T75" fmla="*/ 111 h 256"/>
                <a:gd name="T76" fmla="*/ 64 w 176"/>
                <a:gd name="T77" fmla="*/ 102 h 256"/>
                <a:gd name="T78" fmla="*/ 64 w 176"/>
                <a:gd name="T79" fmla="*/ 99 h 256"/>
                <a:gd name="T80" fmla="*/ 56 w 176"/>
                <a:gd name="T81" fmla="*/ 101 h 256"/>
                <a:gd name="T82" fmla="*/ 67 w 176"/>
                <a:gd name="T83" fmla="*/ 176 h 256"/>
                <a:gd name="T84" fmla="*/ 48 w 176"/>
                <a:gd name="T85" fmla="*/ 176 h 256"/>
                <a:gd name="T86" fmla="*/ 48 w 176"/>
                <a:gd name="T87" fmla="*/ 158 h 256"/>
                <a:gd name="T88" fmla="*/ 46 w 176"/>
                <a:gd name="T89" fmla="*/ 157 h 256"/>
                <a:gd name="T90" fmla="*/ 76 w 176"/>
                <a:gd name="T91" fmla="*/ 176 h 256"/>
                <a:gd name="T92" fmla="*/ 66 w 176"/>
                <a:gd name="T93" fmla="*/ 114 h 256"/>
                <a:gd name="T94" fmla="*/ 76 w 176"/>
                <a:gd name="T95" fmla="*/ 121 h 256"/>
                <a:gd name="T96" fmla="*/ 88 w 176"/>
                <a:gd name="T97" fmla="*/ 110 h 256"/>
                <a:gd name="T98" fmla="*/ 100 w 176"/>
                <a:gd name="T99" fmla="*/ 121 h 256"/>
                <a:gd name="T100" fmla="*/ 110 w 176"/>
                <a:gd name="T101" fmla="*/ 114 h 256"/>
                <a:gd name="T102" fmla="*/ 101 w 176"/>
                <a:gd name="T103" fmla="*/ 176 h 256"/>
                <a:gd name="T104" fmla="*/ 76 w 176"/>
                <a:gd name="T105" fmla="*/ 176 h 256"/>
                <a:gd name="T106" fmla="*/ 48 w 176"/>
                <a:gd name="T107" fmla="*/ 184 h 256"/>
                <a:gd name="T108" fmla="*/ 128 w 176"/>
                <a:gd name="T109" fmla="*/ 184 h 256"/>
                <a:gd name="T110" fmla="*/ 128 w 176"/>
                <a:gd name="T111" fmla="*/ 200 h 256"/>
                <a:gd name="T112" fmla="*/ 48 w 176"/>
                <a:gd name="T113" fmla="*/ 200 h 256"/>
                <a:gd name="T114" fmla="*/ 48 w 176"/>
                <a:gd name="T115" fmla="*/ 184 h 256"/>
                <a:gd name="T116" fmla="*/ 56 w 176"/>
                <a:gd name="T117" fmla="*/ 208 h 256"/>
                <a:gd name="T118" fmla="*/ 120 w 176"/>
                <a:gd name="T119" fmla="*/ 208 h 256"/>
                <a:gd name="T120" fmla="*/ 120 w 176"/>
                <a:gd name="T121" fmla="*/ 224 h 256"/>
                <a:gd name="T122" fmla="*/ 56 w 176"/>
                <a:gd name="T123" fmla="*/ 224 h 256"/>
                <a:gd name="T124" fmla="*/ 56 w 176"/>
                <a:gd name="T125" fmla="*/ 2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56">
                  <a:moveTo>
                    <a:pt x="120" y="256"/>
                  </a:moveTo>
                  <a:cubicBezTo>
                    <a:pt x="120" y="232"/>
                    <a:pt x="120" y="232"/>
                    <a:pt x="120" y="232"/>
                  </a:cubicBezTo>
                  <a:cubicBezTo>
                    <a:pt x="128" y="232"/>
                    <a:pt x="128" y="232"/>
                    <a:pt x="128" y="232"/>
                  </a:cubicBezTo>
                  <a:cubicBezTo>
                    <a:pt x="128" y="208"/>
                    <a:pt x="128" y="208"/>
                    <a:pt x="128" y="208"/>
                  </a:cubicBezTo>
                  <a:cubicBezTo>
                    <a:pt x="136" y="208"/>
                    <a:pt x="136" y="208"/>
                    <a:pt x="136" y="208"/>
                  </a:cubicBezTo>
                  <a:cubicBezTo>
                    <a:pt x="136" y="184"/>
                    <a:pt x="136" y="184"/>
                    <a:pt x="136" y="184"/>
                  </a:cubicBezTo>
                  <a:cubicBezTo>
                    <a:pt x="136" y="162"/>
                    <a:pt x="136" y="162"/>
                    <a:pt x="136" y="162"/>
                  </a:cubicBezTo>
                  <a:cubicBezTo>
                    <a:pt x="161" y="146"/>
                    <a:pt x="176" y="118"/>
                    <a:pt x="176" y="88"/>
                  </a:cubicBezTo>
                  <a:cubicBezTo>
                    <a:pt x="176" y="40"/>
                    <a:pt x="137" y="0"/>
                    <a:pt x="88" y="0"/>
                  </a:cubicBezTo>
                  <a:cubicBezTo>
                    <a:pt x="40" y="0"/>
                    <a:pt x="0" y="40"/>
                    <a:pt x="0" y="88"/>
                  </a:cubicBezTo>
                  <a:cubicBezTo>
                    <a:pt x="0" y="118"/>
                    <a:pt x="15" y="146"/>
                    <a:pt x="40" y="162"/>
                  </a:cubicBezTo>
                  <a:cubicBezTo>
                    <a:pt x="40" y="176"/>
                    <a:pt x="40" y="176"/>
                    <a:pt x="40" y="176"/>
                  </a:cubicBezTo>
                  <a:cubicBezTo>
                    <a:pt x="40" y="184"/>
                    <a:pt x="40" y="184"/>
                    <a:pt x="40" y="184"/>
                  </a:cubicBezTo>
                  <a:cubicBezTo>
                    <a:pt x="40" y="208"/>
                    <a:pt x="40" y="208"/>
                    <a:pt x="40" y="208"/>
                  </a:cubicBezTo>
                  <a:cubicBezTo>
                    <a:pt x="48" y="208"/>
                    <a:pt x="48" y="208"/>
                    <a:pt x="48" y="208"/>
                  </a:cubicBezTo>
                  <a:cubicBezTo>
                    <a:pt x="48" y="232"/>
                    <a:pt x="48" y="232"/>
                    <a:pt x="48" y="232"/>
                  </a:cubicBezTo>
                  <a:cubicBezTo>
                    <a:pt x="56" y="232"/>
                    <a:pt x="56" y="232"/>
                    <a:pt x="56" y="232"/>
                  </a:cubicBezTo>
                  <a:cubicBezTo>
                    <a:pt x="56" y="256"/>
                    <a:pt x="56" y="256"/>
                    <a:pt x="56" y="256"/>
                  </a:cubicBezTo>
                  <a:lnTo>
                    <a:pt x="120" y="256"/>
                  </a:lnTo>
                  <a:close/>
                  <a:moveTo>
                    <a:pt x="112" y="248"/>
                  </a:moveTo>
                  <a:cubicBezTo>
                    <a:pt x="64" y="248"/>
                    <a:pt x="64" y="248"/>
                    <a:pt x="64" y="248"/>
                  </a:cubicBezTo>
                  <a:cubicBezTo>
                    <a:pt x="64" y="232"/>
                    <a:pt x="64" y="232"/>
                    <a:pt x="64" y="232"/>
                  </a:cubicBezTo>
                  <a:cubicBezTo>
                    <a:pt x="112" y="232"/>
                    <a:pt x="112" y="232"/>
                    <a:pt x="112" y="232"/>
                  </a:cubicBezTo>
                  <a:lnTo>
                    <a:pt x="112" y="248"/>
                  </a:lnTo>
                  <a:close/>
                  <a:moveTo>
                    <a:pt x="46" y="157"/>
                  </a:moveTo>
                  <a:cubicBezTo>
                    <a:pt x="23" y="142"/>
                    <a:pt x="8" y="116"/>
                    <a:pt x="8" y="88"/>
                  </a:cubicBezTo>
                  <a:cubicBezTo>
                    <a:pt x="8" y="44"/>
                    <a:pt x="44" y="8"/>
                    <a:pt x="88" y="8"/>
                  </a:cubicBezTo>
                  <a:cubicBezTo>
                    <a:pt x="132" y="8"/>
                    <a:pt x="168" y="44"/>
                    <a:pt x="168" y="88"/>
                  </a:cubicBezTo>
                  <a:cubicBezTo>
                    <a:pt x="168" y="116"/>
                    <a:pt x="154" y="142"/>
                    <a:pt x="130" y="156"/>
                  </a:cubicBezTo>
                  <a:cubicBezTo>
                    <a:pt x="128" y="157"/>
                    <a:pt x="128" y="157"/>
                    <a:pt x="128" y="157"/>
                  </a:cubicBezTo>
                  <a:cubicBezTo>
                    <a:pt x="128" y="176"/>
                    <a:pt x="128" y="176"/>
                    <a:pt x="128" y="176"/>
                  </a:cubicBezTo>
                  <a:cubicBezTo>
                    <a:pt x="109" y="176"/>
                    <a:pt x="109" y="176"/>
                    <a:pt x="109" y="176"/>
                  </a:cubicBezTo>
                  <a:cubicBezTo>
                    <a:pt x="120" y="101"/>
                    <a:pt x="120" y="101"/>
                    <a:pt x="120" y="101"/>
                  </a:cubicBezTo>
                  <a:cubicBezTo>
                    <a:pt x="112" y="99"/>
                    <a:pt x="112" y="99"/>
                    <a:pt x="112" y="99"/>
                  </a:cubicBezTo>
                  <a:cubicBezTo>
                    <a:pt x="112" y="102"/>
                    <a:pt x="112" y="102"/>
                    <a:pt x="112" y="102"/>
                  </a:cubicBezTo>
                  <a:cubicBezTo>
                    <a:pt x="100" y="111"/>
                    <a:pt x="100" y="111"/>
                    <a:pt x="100" y="111"/>
                  </a:cubicBezTo>
                  <a:cubicBezTo>
                    <a:pt x="88" y="98"/>
                    <a:pt x="88" y="98"/>
                    <a:pt x="88" y="98"/>
                  </a:cubicBezTo>
                  <a:cubicBezTo>
                    <a:pt x="76" y="111"/>
                    <a:pt x="76" y="111"/>
                    <a:pt x="76" y="111"/>
                  </a:cubicBezTo>
                  <a:cubicBezTo>
                    <a:pt x="64" y="102"/>
                    <a:pt x="64" y="102"/>
                    <a:pt x="64" y="102"/>
                  </a:cubicBezTo>
                  <a:cubicBezTo>
                    <a:pt x="64" y="99"/>
                    <a:pt x="64" y="99"/>
                    <a:pt x="64" y="99"/>
                  </a:cubicBezTo>
                  <a:cubicBezTo>
                    <a:pt x="56" y="101"/>
                    <a:pt x="56" y="101"/>
                    <a:pt x="56" y="101"/>
                  </a:cubicBezTo>
                  <a:cubicBezTo>
                    <a:pt x="67" y="176"/>
                    <a:pt x="67" y="176"/>
                    <a:pt x="67" y="176"/>
                  </a:cubicBezTo>
                  <a:cubicBezTo>
                    <a:pt x="48" y="176"/>
                    <a:pt x="48" y="176"/>
                    <a:pt x="48" y="176"/>
                  </a:cubicBezTo>
                  <a:cubicBezTo>
                    <a:pt x="48" y="158"/>
                    <a:pt x="48" y="158"/>
                    <a:pt x="48" y="158"/>
                  </a:cubicBezTo>
                  <a:lnTo>
                    <a:pt x="46" y="157"/>
                  </a:lnTo>
                  <a:close/>
                  <a:moveTo>
                    <a:pt x="76" y="176"/>
                  </a:moveTo>
                  <a:cubicBezTo>
                    <a:pt x="66" y="114"/>
                    <a:pt x="66" y="114"/>
                    <a:pt x="66" y="114"/>
                  </a:cubicBezTo>
                  <a:cubicBezTo>
                    <a:pt x="76" y="121"/>
                    <a:pt x="76" y="121"/>
                    <a:pt x="76" y="121"/>
                  </a:cubicBezTo>
                  <a:cubicBezTo>
                    <a:pt x="88" y="110"/>
                    <a:pt x="88" y="110"/>
                    <a:pt x="88" y="110"/>
                  </a:cubicBezTo>
                  <a:cubicBezTo>
                    <a:pt x="100" y="121"/>
                    <a:pt x="100" y="121"/>
                    <a:pt x="100" y="121"/>
                  </a:cubicBezTo>
                  <a:cubicBezTo>
                    <a:pt x="110" y="114"/>
                    <a:pt x="110" y="114"/>
                    <a:pt x="110" y="114"/>
                  </a:cubicBezTo>
                  <a:cubicBezTo>
                    <a:pt x="101" y="176"/>
                    <a:pt x="101" y="176"/>
                    <a:pt x="101" y="176"/>
                  </a:cubicBezTo>
                  <a:lnTo>
                    <a:pt x="76" y="176"/>
                  </a:lnTo>
                  <a:close/>
                  <a:moveTo>
                    <a:pt x="48" y="184"/>
                  </a:moveTo>
                  <a:cubicBezTo>
                    <a:pt x="128" y="184"/>
                    <a:pt x="128" y="184"/>
                    <a:pt x="128" y="184"/>
                  </a:cubicBezTo>
                  <a:cubicBezTo>
                    <a:pt x="128" y="200"/>
                    <a:pt x="128" y="200"/>
                    <a:pt x="128" y="200"/>
                  </a:cubicBezTo>
                  <a:cubicBezTo>
                    <a:pt x="48" y="200"/>
                    <a:pt x="48" y="200"/>
                    <a:pt x="48" y="200"/>
                  </a:cubicBezTo>
                  <a:lnTo>
                    <a:pt x="48" y="184"/>
                  </a:lnTo>
                  <a:close/>
                  <a:moveTo>
                    <a:pt x="56" y="208"/>
                  </a:moveTo>
                  <a:cubicBezTo>
                    <a:pt x="120" y="208"/>
                    <a:pt x="120" y="208"/>
                    <a:pt x="120" y="208"/>
                  </a:cubicBezTo>
                  <a:cubicBezTo>
                    <a:pt x="120" y="224"/>
                    <a:pt x="120" y="224"/>
                    <a:pt x="120" y="224"/>
                  </a:cubicBezTo>
                  <a:cubicBezTo>
                    <a:pt x="56" y="224"/>
                    <a:pt x="56" y="224"/>
                    <a:pt x="56" y="224"/>
                  </a:cubicBezTo>
                  <a:lnTo>
                    <a:pt x="56" y="208"/>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uk-UA" sz="2400"/>
            </a:p>
          </p:txBody>
        </p:sp>
      </p:grpSp>
      <p:sp>
        <p:nvSpPr>
          <p:cNvPr id="17" name="Title 1">
            <a:extLst>
              <a:ext uri="{FF2B5EF4-FFF2-40B4-BE49-F238E27FC236}">
                <a16:creationId xmlns:a16="http://schemas.microsoft.com/office/drawing/2014/main" id="{389DC891-F3EA-42B3-BB1F-58F0F2C51080}"/>
              </a:ext>
            </a:extLst>
          </p:cNvPr>
          <p:cNvSpPr txBox="1">
            <a:spLocks/>
          </p:cNvSpPr>
          <p:nvPr/>
        </p:nvSpPr>
        <p:spPr>
          <a:xfrm>
            <a:off x="2547047" y="1743301"/>
            <a:ext cx="3052475" cy="386709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Moving equipment around the subfab is a hazardous task and results in recordable incidents. </a:t>
            </a:r>
            <a:br>
              <a:rPr lang="en-GB" sz="1600">
                <a:solidFill>
                  <a:schemeClr val="bg1"/>
                </a:solidFill>
                <a:latin typeface="Calibri Light" panose="020F0302020204030204" pitchFamily="34" charset="0"/>
                <a:cs typeface="Calibri Light" panose="020F0302020204030204" pitchFamily="34" charset="0"/>
              </a:rPr>
            </a:br>
            <a:br>
              <a:rPr lang="en-GB" sz="1600">
                <a:solidFill>
                  <a:schemeClr val="bg1"/>
                </a:solidFill>
                <a:latin typeface="Calibri Light" panose="020F0302020204030204" pitchFamily="34" charset="0"/>
                <a:cs typeface="Calibri Light" panose="020F0302020204030204" pitchFamily="34" charset="0"/>
              </a:rPr>
            </a:br>
            <a:r>
              <a:rPr lang="en-GB" sz="1600">
                <a:solidFill>
                  <a:schemeClr val="bg1"/>
                </a:solidFill>
                <a:latin typeface="Calibri Light" panose="020F0302020204030204" pitchFamily="34" charset="0"/>
                <a:cs typeface="Calibri Light" panose="020F0302020204030204" pitchFamily="34" charset="0"/>
              </a:rPr>
              <a:t>Tooling and procedures delivered improvements, but incidents still happen.</a:t>
            </a:r>
            <a:br>
              <a:rPr lang="en-GB" sz="1600">
                <a:solidFill>
                  <a:schemeClr val="bg1"/>
                </a:solidFill>
                <a:latin typeface="Calibri Light" panose="020F0302020204030204" pitchFamily="34" charset="0"/>
                <a:cs typeface="Calibri Light" panose="020F0302020204030204" pitchFamily="34" charset="0"/>
              </a:rPr>
            </a:br>
            <a:br>
              <a:rPr lang="en-GB" sz="1600">
                <a:solidFill>
                  <a:schemeClr val="bg1"/>
                </a:solidFill>
                <a:latin typeface="Calibri Light" panose="020F0302020204030204" pitchFamily="34" charset="0"/>
                <a:cs typeface="Calibri Light" panose="020F0302020204030204" pitchFamily="34" charset="0"/>
              </a:rPr>
            </a:br>
            <a:r>
              <a:rPr lang="en-GB" sz="1600">
                <a:solidFill>
                  <a:schemeClr val="bg1"/>
                </a:solidFill>
                <a:latin typeface="Calibri Light" panose="020F0302020204030204" pitchFamily="34" charset="0"/>
                <a:cs typeface="Calibri Light" panose="020F0302020204030204" pitchFamily="34" charset="0"/>
              </a:rPr>
              <a:t>How can we reduce risk further?</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Use technology to reduce the need for human effort to move heavy equipment</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Autonomous prototypes are working and soon to be field trialled.</a:t>
            </a:r>
          </a:p>
        </p:txBody>
      </p:sp>
      <p:cxnSp>
        <p:nvCxnSpPr>
          <p:cNvPr id="20" name="Straight Connector 19">
            <a:extLst>
              <a:ext uri="{FF2B5EF4-FFF2-40B4-BE49-F238E27FC236}">
                <a16:creationId xmlns:a16="http://schemas.microsoft.com/office/drawing/2014/main" id="{E56EA5C5-E4D0-4B7B-BCDC-3CAECC30C899}"/>
              </a:ext>
            </a:extLst>
          </p:cNvPr>
          <p:cNvCxnSpPr>
            <a:cxnSpLocks/>
          </p:cNvCxnSpPr>
          <p:nvPr/>
        </p:nvCxnSpPr>
        <p:spPr>
          <a:xfrm>
            <a:off x="2564152" y="3805877"/>
            <a:ext cx="3035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7D746ED-E543-4CEE-BFD3-DD46481B6EA0}"/>
              </a:ext>
            </a:extLst>
          </p:cNvPr>
          <p:cNvGrpSpPr/>
          <p:nvPr/>
        </p:nvGrpSpPr>
        <p:grpSpPr>
          <a:xfrm>
            <a:off x="762313" y="2137431"/>
            <a:ext cx="1271503" cy="1084009"/>
            <a:chOff x="762313" y="1792198"/>
            <a:chExt cx="1271503" cy="1084009"/>
          </a:xfrm>
        </p:grpSpPr>
        <p:sp>
          <p:nvSpPr>
            <p:cNvPr id="13" name="TextBox 12">
              <a:extLst>
                <a:ext uri="{FF2B5EF4-FFF2-40B4-BE49-F238E27FC236}">
                  <a16:creationId xmlns:a16="http://schemas.microsoft.com/office/drawing/2014/main" id="{6356969E-2EE7-4F22-A8B7-5615EA5DE32E}"/>
                </a:ext>
              </a:extLst>
            </p:cNvPr>
            <p:cNvSpPr txBox="1"/>
            <p:nvPr/>
          </p:nvSpPr>
          <p:spPr>
            <a:xfrm>
              <a:off x="762313" y="2506875"/>
              <a:ext cx="1271503"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CHALLENGE</a:t>
              </a:r>
            </a:p>
          </p:txBody>
        </p:sp>
        <p:sp>
          <p:nvSpPr>
            <p:cNvPr id="23" name="Freeform 16">
              <a:extLst>
                <a:ext uri="{FF2B5EF4-FFF2-40B4-BE49-F238E27FC236}">
                  <a16:creationId xmlns:a16="http://schemas.microsoft.com/office/drawing/2014/main" id="{7460ABB2-E8D4-4AC2-A704-3C1C21407885}"/>
                </a:ext>
              </a:extLst>
            </p:cNvPr>
            <p:cNvSpPr>
              <a:spLocks noChangeArrowheads="1"/>
            </p:cNvSpPr>
            <p:nvPr/>
          </p:nvSpPr>
          <p:spPr bwMode="auto">
            <a:xfrm>
              <a:off x="1039958" y="1792198"/>
              <a:ext cx="692816" cy="688512"/>
            </a:xfrm>
            <a:custGeom>
              <a:avLst/>
              <a:gdLst>
                <a:gd name="connsiteX0" fmla="*/ 28448 w 306028"/>
                <a:gd name="connsiteY0" fmla="*/ 224238 h 304127"/>
                <a:gd name="connsiteX1" fmla="*/ 28448 w 306028"/>
                <a:gd name="connsiteY1" fmla="*/ 260583 h 304127"/>
                <a:gd name="connsiteX2" fmla="*/ 130354 w 306028"/>
                <a:gd name="connsiteY2" fmla="*/ 260583 h 304127"/>
                <a:gd name="connsiteX3" fmla="*/ 130354 w 306028"/>
                <a:gd name="connsiteY3" fmla="*/ 224238 h 304127"/>
                <a:gd name="connsiteX4" fmla="*/ 235090 w 306028"/>
                <a:gd name="connsiteY4" fmla="*/ 63546 h 304127"/>
                <a:gd name="connsiteX5" fmla="*/ 250214 w 306028"/>
                <a:gd name="connsiteY5" fmla="*/ 73974 h 304127"/>
                <a:gd name="connsiteX6" fmla="*/ 262097 w 306028"/>
                <a:gd name="connsiteY6" fmla="*/ 70378 h 304127"/>
                <a:gd name="connsiteX7" fmla="*/ 279381 w 306028"/>
                <a:gd name="connsiteY7" fmla="*/ 89438 h 304127"/>
                <a:gd name="connsiteX8" fmla="*/ 279381 w 306028"/>
                <a:gd name="connsiteY8" fmla="*/ 93034 h 304127"/>
                <a:gd name="connsiteX9" fmla="*/ 289104 w 306028"/>
                <a:gd name="connsiteY9" fmla="*/ 90876 h 304127"/>
                <a:gd name="connsiteX10" fmla="*/ 306028 w 306028"/>
                <a:gd name="connsiteY10" fmla="*/ 109576 h 304127"/>
                <a:gd name="connsiteX11" fmla="*/ 306028 w 306028"/>
                <a:gd name="connsiteY11" fmla="*/ 153449 h 304127"/>
                <a:gd name="connsiteX12" fmla="*/ 296306 w 306028"/>
                <a:gd name="connsiteY12" fmla="*/ 219618 h 304127"/>
                <a:gd name="connsiteX13" fmla="*/ 287663 w 306028"/>
                <a:gd name="connsiteY13" fmla="*/ 280032 h 304127"/>
                <a:gd name="connsiteX14" fmla="*/ 287663 w 306028"/>
                <a:gd name="connsiteY14" fmla="*/ 299452 h 304127"/>
                <a:gd name="connsiteX15" fmla="*/ 282982 w 306028"/>
                <a:gd name="connsiteY15" fmla="*/ 304127 h 304127"/>
                <a:gd name="connsiteX16" fmla="*/ 278301 w 306028"/>
                <a:gd name="connsiteY16" fmla="*/ 299452 h 304127"/>
                <a:gd name="connsiteX17" fmla="*/ 278301 w 306028"/>
                <a:gd name="connsiteY17" fmla="*/ 280032 h 304127"/>
                <a:gd name="connsiteX18" fmla="*/ 287663 w 306028"/>
                <a:gd name="connsiteY18" fmla="*/ 217100 h 304127"/>
                <a:gd name="connsiteX19" fmla="*/ 297026 w 306028"/>
                <a:gd name="connsiteY19" fmla="*/ 153449 h 304127"/>
                <a:gd name="connsiteX20" fmla="*/ 297026 w 306028"/>
                <a:gd name="connsiteY20" fmla="*/ 109576 h 304127"/>
                <a:gd name="connsiteX21" fmla="*/ 288744 w 306028"/>
                <a:gd name="connsiteY21" fmla="*/ 100226 h 304127"/>
                <a:gd name="connsiteX22" fmla="*/ 281902 w 306028"/>
                <a:gd name="connsiteY22" fmla="*/ 102384 h 304127"/>
                <a:gd name="connsiteX23" fmla="*/ 279381 w 306028"/>
                <a:gd name="connsiteY23" fmla="*/ 108857 h 304127"/>
                <a:gd name="connsiteX24" fmla="*/ 279381 w 306028"/>
                <a:gd name="connsiteY24" fmla="*/ 159203 h 304127"/>
                <a:gd name="connsiteX25" fmla="*/ 274700 w 306028"/>
                <a:gd name="connsiteY25" fmla="*/ 163518 h 304127"/>
                <a:gd name="connsiteX26" fmla="*/ 270019 w 306028"/>
                <a:gd name="connsiteY26" fmla="*/ 159203 h 304127"/>
                <a:gd name="connsiteX27" fmla="*/ 270019 w 306028"/>
                <a:gd name="connsiteY27" fmla="*/ 108857 h 304127"/>
                <a:gd name="connsiteX28" fmla="*/ 270019 w 306028"/>
                <a:gd name="connsiteY28" fmla="*/ 89438 h 304127"/>
                <a:gd name="connsiteX29" fmla="*/ 261377 w 306028"/>
                <a:gd name="connsiteY29" fmla="*/ 79728 h 304127"/>
                <a:gd name="connsiteX30" fmla="*/ 254895 w 306028"/>
                <a:gd name="connsiteY30" fmla="*/ 82246 h 304127"/>
                <a:gd name="connsiteX31" fmla="*/ 252374 w 306028"/>
                <a:gd name="connsiteY31" fmla="*/ 88719 h 304127"/>
                <a:gd name="connsiteX32" fmla="*/ 252374 w 306028"/>
                <a:gd name="connsiteY32" fmla="*/ 154887 h 304127"/>
                <a:gd name="connsiteX33" fmla="*/ 247693 w 306028"/>
                <a:gd name="connsiteY33" fmla="*/ 159562 h 304127"/>
                <a:gd name="connsiteX34" fmla="*/ 243012 w 306028"/>
                <a:gd name="connsiteY34" fmla="*/ 154887 h 304127"/>
                <a:gd name="connsiteX35" fmla="*/ 243012 w 306028"/>
                <a:gd name="connsiteY35" fmla="*/ 88719 h 304127"/>
                <a:gd name="connsiteX36" fmla="*/ 243012 w 306028"/>
                <a:gd name="connsiteY36" fmla="*/ 82246 h 304127"/>
                <a:gd name="connsiteX37" fmla="*/ 234370 w 306028"/>
                <a:gd name="connsiteY37" fmla="*/ 72536 h 304127"/>
                <a:gd name="connsiteX38" fmla="*/ 227888 w 306028"/>
                <a:gd name="connsiteY38" fmla="*/ 75053 h 304127"/>
                <a:gd name="connsiteX39" fmla="*/ 225007 w 306028"/>
                <a:gd name="connsiteY39" fmla="*/ 81526 h 304127"/>
                <a:gd name="connsiteX40" fmla="*/ 225007 w 306028"/>
                <a:gd name="connsiteY40" fmla="*/ 101665 h 304127"/>
                <a:gd name="connsiteX41" fmla="*/ 225007 w 306028"/>
                <a:gd name="connsiteY41" fmla="*/ 150572 h 304127"/>
                <a:gd name="connsiteX42" fmla="*/ 220326 w 306028"/>
                <a:gd name="connsiteY42" fmla="*/ 155247 h 304127"/>
                <a:gd name="connsiteX43" fmla="*/ 216005 w 306028"/>
                <a:gd name="connsiteY43" fmla="*/ 150572 h 304127"/>
                <a:gd name="connsiteX44" fmla="*/ 216005 w 306028"/>
                <a:gd name="connsiteY44" fmla="*/ 101665 h 304127"/>
                <a:gd name="connsiteX45" fmla="*/ 216005 w 306028"/>
                <a:gd name="connsiteY45" fmla="*/ 101305 h 304127"/>
                <a:gd name="connsiteX46" fmla="*/ 212764 w 306028"/>
                <a:gd name="connsiteY46" fmla="*/ 94832 h 304127"/>
                <a:gd name="connsiteX47" fmla="*/ 205202 w 306028"/>
                <a:gd name="connsiteY47" fmla="*/ 93034 h 304127"/>
                <a:gd name="connsiteX48" fmla="*/ 198000 w 306028"/>
                <a:gd name="connsiteY48" fmla="*/ 102024 h 304127"/>
                <a:gd name="connsiteX49" fmla="*/ 198000 w 306028"/>
                <a:gd name="connsiteY49" fmla="*/ 166035 h 304127"/>
                <a:gd name="connsiteX50" fmla="*/ 198000 w 306028"/>
                <a:gd name="connsiteY50" fmla="*/ 193366 h 304127"/>
                <a:gd name="connsiteX51" fmla="*/ 200521 w 306028"/>
                <a:gd name="connsiteY51" fmla="*/ 199839 h 304127"/>
                <a:gd name="connsiteX52" fmla="*/ 206643 w 306028"/>
                <a:gd name="connsiteY52" fmla="*/ 206312 h 304127"/>
                <a:gd name="connsiteX53" fmla="*/ 206643 w 306028"/>
                <a:gd name="connsiteY53" fmla="*/ 212785 h 304127"/>
                <a:gd name="connsiteX54" fmla="*/ 203402 w 306028"/>
                <a:gd name="connsiteY54" fmla="*/ 214223 h 304127"/>
                <a:gd name="connsiteX55" fmla="*/ 200161 w 306028"/>
                <a:gd name="connsiteY55" fmla="*/ 212785 h 304127"/>
                <a:gd name="connsiteX56" fmla="*/ 193679 w 306028"/>
                <a:gd name="connsiteY56" fmla="*/ 206312 h 304127"/>
                <a:gd name="connsiteX57" fmla="*/ 188998 w 306028"/>
                <a:gd name="connsiteY57" fmla="*/ 193366 h 304127"/>
                <a:gd name="connsiteX58" fmla="*/ 188998 w 306028"/>
                <a:gd name="connsiteY58" fmla="*/ 166035 h 304127"/>
                <a:gd name="connsiteX59" fmla="*/ 184677 w 306028"/>
                <a:gd name="connsiteY59" fmla="*/ 156326 h 304127"/>
                <a:gd name="connsiteX60" fmla="*/ 176395 w 306028"/>
                <a:gd name="connsiteY60" fmla="*/ 154528 h 304127"/>
                <a:gd name="connsiteX61" fmla="*/ 168113 w 306028"/>
                <a:gd name="connsiteY61" fmla="*/ 166755 h 304127"/>
                <a:gd name="connsiteX62" fmla="*/ 168113 w 306028"/>
                <a:gd name="connsiteY62" fmla="*/ 216021 h 304127"/>
                <a:gd name="connsiteX63" fmla="*/ 174594 w 306028"/>
                <a:gd name="connsiteY63" fmla="*/ 232923 h 304127"/>
                <a:gd name="connsiteX64" fmla="*/ 190078 w 306028"/>
                <a:gd name="connsiteY64" fmla="*/ 248746 h 304127"/>
                <a:gd name="connsiteX65" fmla="*/ 198000 w 306028"/>
                <a:gd name="connsiteY65" fmla="*/ 268525 h 304127"/>
                <a:gd name="connsiteX66" fmla="*/ 198000 w 306028"/>
                <a:gd name="connsiteY66" fmla="*/ 299452 h 304127"/>
                <a:gd name="connsiteX67" fmla="*/ 193679 w 306028"/>
                <a:gd name="connsiteY67" fmla="*/ 304127 h 304127"/>
                <a:gd name="connsiteX68" fmla="*/ 188998 w 306028"/>
                <a:gd name="connsiteY68" fmla="*/ 299452 h 304127"/>
                <a:gd name="connsiteX69" fmla="*/ 188998 w 306028"/>
                <a:gd name="connsiteY69" fmla="*/ 268525 h 304127"/>
                <a:gd name="connsiteX70" fmla="*/ 183237 w 306028"/>
                <a:gd name="connsiteY70" fmla="*/ 255219 h 304127"/>
                <a:gd name="connsiteX71" fmla="*/ 167753 w 306028"/>
                <a:gd name="connsiteY71" fmla="*/ 239396 h 304127"/>
                <a:gd name="connsiteX72" fmla="*/ 158750 w 306028"/>
                <a:gd name="connsiteY72" fmla="*/ 216021 h 304127"/>
                <a:gd name="connsiteX73" fmla="*/ 158750 w 306028"/>
                <a:gd name="connsiteY73" fmla="*/ 166755 h 304127"/>
                <a:gd name="connsiteX74" fmla="*/ 174234 w 306028"/>
                <a:gd name="connsiteY74" fmla="*/ 145537 h 304127"/>
                <a:gd name="connsiteX75" fmla="*/ 188998 w 306028"/>
                <a:gd name="connsiteY75" fmla="*/ 148414 h 304127"/>
                <a:gd name="connsiteX76" fmla="*/ 188998 w 306028"/>
                <a:gd name="connsiteY76" fmla="*/ 102024 h 304127"/>
                <a:gd name="connsiteX77" fmla="*/ 203762 w 306028"/>
                <a:gd name="connsiteY77" fmla="*/ 83684 h 304127"/>
                <a:gd name="connsiteX78" fmla="*/ 216005 w 306028"/>
                <a:gd name="connsiteY78" fmla="*/ 85842 h 304127"/>
                <a:gd name="connsiteX79" fmla="*/ 216005 w 306028"/>
                <a:gd name="connsiteY79" fmla="*/ 81526 h 304127"/>
                <a:gd name="connsiteX80" fmla="*/ 221406 w 306028"/>
                <a:gd name="connsiteY80" fmla="*/ 68580 h 304127"/>
                <a:gd name="connsiteX81" fmla="*/ 235090 w 306028"/>
                <a:gd name="connsiteY81" fmla="*/ 63546 h 304127"/>
                <a:gd name="connsiteX82" fmla="*/ 75620 w 306028"/>
                <a:gd name="connsiteY82" fmla="*/ 9402 h 304127"/>
                <a:gd name="connsiteX83" fmla="*/ 69138 w 306028"/>
                <a:gd name="connsiteY83" fmla="*/ 11561 h 304127"/>
                <a:gd name="connsiteX84" fmla="*/ 66257 w 306028"/>
                <a:gd name="connsiteY84" fmla="*/ 18039 h 304127"/>
                <a:gd name="connsiteX85" fmla="*/ 66257 w 306028"/>
                <a:gd name="connsiteY85" fmla="*/ 38191 h 304127"/>
                <a:gd name="connsiteX86" fmla="*/ 66257 w 306028"/>
                <a:gd name="connsiteY86" fmla="*/ 87132 h 304127"/>
                <a:gd name="connsiteX87" fmla="*/ 61576 w 306028"/>
                <a:gd name="connsiteY87" fmla="*/ 91810 h 304127"/>
                <a:gd name="connsiteX88" fmla="*/ 56895 w 306028"/>
                <a:gd name="connsiteY88" fmla="*/ 87132 h 304127"/>
                <a:gd name="connsiteX89" fmla="*/ 56895 w 306028"/>
                <a:gd name="connsiteY89" fmla="*/ 38191 h 304127"/>
                <a:gd name="connsiteX90" fmla="*/ 54014 w 306028"/>
                <a:gd name="connsiteY90" fmla="*/ 31354 h 304127"/>
                <a:gd name="connsiteX91" fmla="*/ 46452 w 306028"/>
                <a:gd name="connsiteY91" fmla="*/ 29554 h 304127"/>
                <a:gd name="connsiteX92" fmla="*/ 39250 w 306028"/>
                <a:gd name="connsiteY92" fmla="*/ 38911 h 304127"/>
                <a:gd name="connsiteX93" fmla="*/ 39250 w 306028"/>
                <a:gd name="connsiteY93" fmla="*/ 102606 h 304127"/>
                <a:gd name="connsiteX94" fmla="*/ 39250 w 306028"/>
                <a:gd name="connsiteY94" fmla="*/ 129955 h 304127"/>
                <a:gd name="connsiteX95" fmla="*/ 41771 w 306028"/>
                <a:gd name="connsiteY95" fmla="*/ 136432 h 304127"/>
                <a:gd name="connsiteX96" fmla="*/ 47893 w 306028"/>
                <a:gd name="connsiteY96" fmla="*/ 143270 h 304127"/>
                <a:gd name="connsiteX97" fmla="*/ 47532 w 306028"/>
                <a:gd name="connsiteY97" fmla="*/ 149747 h 304127"/>
                <a:gd name="connsiteX98" fmla="*/ 44292 w 306028"/>
                <a:gd name="connsiteY98" fmla="*/ 150827 h 304127"/>
                <a:gd name="connsiteX99" fmla="*/ 41051 w 306028"/>
                <a:gd name="connsiteY99" fmla="*/ 149387 h 304127"/>
                <a:gd name="connsiteX100" fmla="*/ 34929 w 306028"/>
                <a:gd name="connsiteY100" fmla="*/ 142910 h 304127"/>
                <a:gd name="connsiteX101" fmla="*/ 29888 w 306028"/>
                <a:gd name="connsiteY101" fmla="*/ 129955 h 304127"/>
                <a:gd name="connsiteX102" fmla="*/ 29888 w 306028"/>
                <a:gd name="connsiteY102" fmla="*/ 102606 h 304127"/>
                <a:gd name="connsiteX103" fmla="*/ 25567 w 306028"/>
                <a:gd name="connsiteY103" fmla="*/ 93249 h 304127"/>
                <a:gd name="connsiteX104" fmla="*/ 17645 w 306028"/>
                <a:gd name="connsiteY104" fmla="*/ 91090 h 304127"/>
                <a:gd name="connsiteX105" fmla="*/ 9363 w 306028"/>
                <a:gd name="connsiteY105" fmla="*/ 103325 h 304127"/>
                <a:gd name="connsiteX106" fmla="*/ 9363 w 306028"/>
                <a:gd name="connsiteY106" fmla="*/ 152626 h 304127"/>
                <a:gd name="connsiteX107" fmla="*/ 15844 w 306028"/>
                <a:gd name="connsiteY107" fmla="*/ 169899 h 304127"/>
                <a:gd name="connsiteX108" fmla="*/ 30968 w 306028"/>
                <a:gd name="connsiteY108" fmla="*/ 185373 h 304127"/>
                <a:gd name="connsiteX109" fmla="*/ 39250 w 306028"/>
                <a:gd name="connsiteY109" fmla="*/ 205525 h 304127"/>
                <a:gd name="connsiteX110" fmla="*/ 39250 w 306028"/>
                <a:gd name="connsiteY110" fmla="*/ 214881 h 304127"/>
                <a:gd name="connsiteX111" fmla="*/ 119551 w 306028"/>
                <a:gd name="connsiteY111" fmla="*/ 214881 h 304127"/>
                <a:gd name="connsiteX112" fmla="*/ 128553 w 306028"/>
                <a:gd name="connsiteY112" fmla="*/ 153705 h 304127"/>
                <a:gd name="connsiteX113" fmla="*/ 137916 w 306028"/>
                <a:gd name="connsiteY113" fmla="*/ 90370 h 304127"/>
                <a:gd name="connsiteX114" fmla="*/ 137916 w 306028"/>
                <a:gd name="connsiteY114" fmla="*/ 46468 h 304127"/>
                <a:gd name="connsiteX115" fmla="*/ 129634 w 306028"/>
                <a:gd name="connsiteY115" fmla="*/ 36751 h 304127"/>
                <a:gd name="connsiteX116" fmla="*/ 123152 w 306028"/>
                <a:gd name="connsiteY116" fmla="*/ 39270 h 304127"/>
                <a:gd name="connsiteX117" fmla="*/ 120271 w 306028"/>
                <a:gd name="connsiteY117" fmla="*/ 45748 h 304127"/>
                <a:gd name="connsiteX118" fmla="*/ 120271 w 306028"/>
                <a:gd name="connsiteY118" fmla="*/ 95768 h 304127"/>
                <a:gd name="connsiteX119" fmla="*/ 115950 w 306028"/>
                <a:gd name="connsiteY119" fmla="*/ 100446 h 304127"/>
                <a:gd name="connsiteX120" fmla="*/ 111269 w 306028"/>
                <a:gd name="connsiteY120" fmla="*/ 95768 h 304127"/>
                <a:gd name="connsiteX121" fmla="*/ 111269 w 306028"/>
                <a:gd name="connsiteY121" fmla="*/ 45748 h 304127"/>
                <a:gd name="connsiteX122" fmla="*/ 111269 w 306028"/>
                <a:gd name="connsiteY122" fmla="*/ 25956 h 304127"/>
                <a:gd name="connsiteX123" fmla="*/ 102627 w 306028"/>
                <a:gd name="connsiteY123" fmla="*/ 16599 h 304127"/>
                <a:gd name="connsiteX124" fmla="*/ 96145 w 306028"/>
                <a:gd name="connsiteY124" fmla="*/ 18759 h 304127"/>
                <a:gd name="connsiteX125" fmla="*/ 93264 w 306028"/>
                <a:gd name="connsiteY125" fmla="*/ 25236 h 304127"/>
                <a:gd name="connsiteX126" fmla="*/ 93264 w 306028"/>
                <a:gd name="connsiteY126" fmla="*/ 91450 h 304127"/>
                <a:gd name="connsiteX127" fmla="*/ 88583 w 306028"/>
                <a:gd name="connsiteY127" fmla="*/ 96128 h 304127"/>
                <a:gd name="connsiteX128" fmla="*/ 83902 w 306028"/>
                <a:gd name="connsiteY128" fmla="*/ 91450 h 304127"/>
                <a:gd name="connsiteX129" fmla="*/ 83902 w 306028"/>
                <a:gd name="connsiteY129" fmla="*/ 25236 h 304127"/>
                <a:gd name="connsiteX130" fmla="*/ 83902 w 306028"/>
                <a:gd name="connsiteY130" fmla="*/ 18759 h 304127"/>
                <a:gd name="connsiteX131" fmla="*/ 75620 w 306028"/>
                <a:gd name="connsiteY131" fmla="*/ 9402 h 304127"/>
                <a:gd name="connsiteX132" fmla="*/ 75980 w 306028"/>
                <a:gd name="connsiteY132" fmla="*/ 46 h 304127"/>
                <a:gd name="connsiteX133" fmla="*/ 91464 w 306028"/>
                <a:gd name="connsiteY133" fmla="*/ 10482 h 304127"/>
                <a:gd name="connsiteX134" fmla="*/ 102987 w 306028"/>
                <a:gd name="connsiteY134" fmla="*/ 7243 h 304127"/>
                <a:gd name="connsiteX135" fmla="*/ 120271 w 306028"/>
                <a:gd name="connsiteY135" fmla="*/ 25956 h 304127"/>
                <a:gd name="connsiteX136" fmla="*/ 120271 w 306028"/>
                <a:gd name="connsiteY136" fmla="*/ 29914 h 304127"/>
                <a:gd name="connsiteX137" fmla="*/ 130354 w 306028"/>
                <a:gd name="connsiteY137" fmla="*/ 27395 h 304127"/>
                <a:gd name="connsiteX138" fmla="*/ 147278 w 306028"/>
                <a:gd name="connsiteY138" fmla="*/ 46468 h 304127"/>
                <a:gd name="connsiteX139" fmla="*/ 147278 w 306028"/>
                <a:gd name="connsiteY139" fmla="*/ 90370 h 304127"/>
                <a:gd name="connsiteX140" fmla="*/ 137556 w 306028"/>
                <a:gd name="connsiteY140" fmla="*/ 156225 h 304127"/>
                <a:gd name="connsiteX141" fmla="*/ 128553 w 306028"/>
                <a:gd name="connsiteY141" fmla="*/ 214881 h 304127"/>
                <a:gd name="connsiteX142" fmla="*/ 130354 w 306028"/>
                <a:gd name="connsiteY142" fmla="*/ 214881 h 304127"/>
                <a:gd name="connsiteX143" fmla="*/ 139356 w 306028"/>
                <a:gd name="connsiteY143" fmla="*/ 224238 h 304127"/>
                <a:gd name="connsiteX144" fmla="*/ 139356 w 306028"/>
                <a:gd name="connsiteY144" fmla="*/ 299448 h 304127"/>
                <a:gd name="connsiteX145" fmla="*/ 134675 w 306028"/>
                <a:gd name="connsiteY145" fmla="*/ 304126 h 304127"/>
                <a:gd name="connsiteX146" fmla="*/ 130354 w 306028"/>
                <a:gd name="connsiteY146" fmla="*/ 299448 h 304127"/>
                <a:gd name="connsiteX147" fmla="*/ 130354 w 306028"/>
                <a:gd name="connsiteY147" fmla="*/ 269580 h 304127"/>
                <a:gd name="connsiteX148" fmla="*/ 28448 w 306028"/>
                <a:gd name="connsiteY148" fmla="*/ 269580 h 304127"/>
                <a:gd name="connsiteX149" fmla="*/ 28448 w 306028"/>
                <a:gd name="connsiteY149" fmla="*/ 299448 h 304127"/>
                <a:gd name="connsiteX150" fmla="*/ 23766 w 306028"/>
                <a:gd name="connsiteY150" fmla="*/ 304126 h 304127"/>
                <a:gd name="connsiteX151" fmla="*/ 19085 w 306028"/>
                <a:gd name="connsiteY151" fmla="*/ 299448 h 304127"/>
                <a:gd name="connsiteX152" fmla="*/ 19085 w 306028"/>
                <a:gd name="connsiteY152" fmla="*/ 224238 h 304127"/>
                <a:gd name="connsiteX153" fmla="*/ 28448 w 306028"/>
                <a:gd name="connsiteY153" fmla="*/ 214881 h 304127"/>
                <a:gd name="connsiteX154" fmla="*/ 29888 w 306028"/>
                <a:gd name="connsiteY154" fmla="*/ 214881 h 304127"/>
                <a:gd name="connsiteX155" fmla="*/ 29888 w 306028"/>
                <a:gd name="connsiteY155" fmla="*/ 205525 h 304127"/>
                <a:gd name="connsiteX156" fmla="*/ 24487 w 306028"/>
                <a:gd name="connsiteY156" fmla="*/ 191850 h 304127"/>
                <a:gd name="connsiteX157" fmla="*/ 9003 w 306028"/>
                <a:gd name="connsiteY157" fmla="*/ 176377 h 304127"/>
                <a:gd name="connsiteX158" fmla="*/ 0 w 306028"/>
                <a:gd name="connsiteY158" fmla="*/ 152626 h 304127"/>
                <a:gd name="connsiteX159" fmla="*/ 0 w 306028"/>
                <a:gd name="connsiteY159" fmla="*/ 103325 h 304127"/>
                <a:gd name="connsiteX160" fmla="*/ 15484 w 306028"/>
                <a:gd name="connsiteY160" fmla="*/ 82094 h 304127"/>
                <a:gd name="connsiteX161" fmla="*/ 29888 w 306028"/>
                <a:gd name="connsiteY161" fmla="*/ 85332 h 304127"/>
                <a:gd name="connsiteX162" fmla="*/ 29888 w 306028"/>
                <a:gd name="connsiteY162" fmla="*/ 38911 h 304127"/>
                <a:gd name="connsiteX163" fmla="*/ 44652 w 306028"/>
                <a:gd name="connsiteY163" fmla="*/ 20558 h 304127"/>
                <a:gd name="connsiteX164" fmla="*/ 56895 w 306028"/>
                <a:gd name="connsiteY164" fmla="*/ 22717 h 304127"/>
                <a:gd name="connsiteX165" fmla="*/ 56895 w 306028"/>
                <a:gd name="connsiteY165" fmla="*/ 18039 h 304127"/>
                <a:gd name="connsiteX166" fmla="*/ 62656 w 306028"/>
                <a:gd name="connsiteY166" fmla="*/ 5084 h 304127"/>
                <a:gd name="connsiteX167" fmla="*/ 75980 w 306028"/>
                <a:gd name="connsiteY167" fmla="*/ 46 h 3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06028" h="304127">
                  <a:moveTo>
                    <a:pt x="28448" y="224238"/>
                  </a:moveTo>
                  <a:lnTo>
                    <a:pt x="28448" y="260583"/>
                  </a:lnTo>
                  <a:lnTo>
                    <a:pt x="130354" y="260583"/>
                  </a:lnTo>
                  <a:lnTo>
                    <a:pt x="130354" y="224238"/>
                  </a:lnTo>
                  <a:close/>
                  <a:moveTo>
                    <a:pt x="235090" y="63546"/>
                  </a:moveTo>
                  <a:cubicBezTo>
                    <a:pt x="241932" y="63905"/>
                    <a:pt x="247693" y="68221"/>
                    <a:pt x="250214" y="73974"/>
                  </a:cubicBezTo>
                  <a:cubicBezTo>
                    <a:pt x="253815" y="71817"/>
                    <a:pt x="257776" y="70378"/>
                    <a:pt x="262097" y="70378"/>
                  </a:cubicBezTo>
                  <a:cubicBezTo>
                    <a:pt x="271459" y="71098"/>
                    <a:pt x="279381" y="79369"/>
                    <a:pt x="279381" y="89438"/>
                  </a:cubicBezTo>
                  <a:lnTo>
                    <a:pt x="279381" y="93034"/>
                  </a:lnTo>
                  <a:cubicBezTo>
                    <a:pt x="282262" y="91236"/>
                    <a:pt x="285503" y="90517"/>
                    <a:pt x="289104" y="90876"/>
                  </a:cubicBezTo>
                  <a:cubicBezTo>
                    <a:pt x="298826" y="91236"/>
                    <a:pt x="306028" y="99867"/>
                    <a:pt x="306028" y="109576"/>
                  </a:cubicBezTo>
                  <a:lnTo>
                    <a:pt x="306028" y="153449"/>
                  </a:lnTo>
                  <a:cubicBezTo>
                    <a:pt x="306028" y="176104"/>
                    <a:pt x="303147" y="198041"/>
                    <a:pt x="296306" y="219618"/>
                  </a:cubicBezTo>
                  <a:cubicBezTo>
                    <a:pt x="290544" y="239396"/>
                    <a:pt x="287663" y="259535"/>
                    <a:pt x="287663" y="280032"/>
                  </a:cubicBezTo>
                  <a:lnTo>
                    <a:pt x="287663" y="299452"/>
                  </a:lnTo>
                  <a:cubicBezTo>
                    <a:pt x="287663" y="302328"/>
                    <a:pt x="285503" y="304127"/>
                    <a:pt x="282982" y="304127"/>
                  </a:cubicBezTo>
                  <a:cubicBezTo>
                    <a:pt x="280462" y="304127"/>
                    <a:pt x="278301" y="302328"/>
                    <a:pt x="278301" y="299452"/>
                  </a:cubicBezTo>
                  <a:lnTo>
                    <a:pt x="278301" y="280032"/>
                  </a:lnTo>
                  <a:cubicBezTo>
                    <a:pt x="278301" y="258815"/>
                    <a:pt x="281542" y="237239"/>
                    <a:pt x="287663" y="217100"/>
                  </a:cubicBezTo>
                  <a:cubicBezTo>
                    <a:pt x="293785" y="196243"/>
                    <a:pt x="297026" y="175026"/>
                    <a:pt x="297026" y="153449"/>
                  </a:cubicBezTo>
                  <a:lnTo>
                    <a:pt x="297026" y="109576"/>
                  </a:lnTo>
                  <a:cubicBezTo>
                    <a:pt x="297026" y="104542"/>
                    <a:pt x="293065" y="100226"/>
                    <a:pt x="288744" y="100226"/>
                  </a:cubicBezTo>
                  <a:cubicBezTo>
                    <a:pt x="285863" y="99867"/>
                    <a:pt x="283702" y="100945"/>
                    <a:pt x="281902" y="102384"/>
                  </a:cubicBezTo>
                  <a:cubicBezTo>
                    <a:pt x="280101" y="104182"/>
                    <a:pt x="279381" y="106340"/>
                    <a:pt x="279381" y="108857"/>
                  </a:cubicBezTo>
                  <a:lnTo>
                    <a:pt x="279381" y="159203"/>
                  </a:lnTo>
                  <a:cubicBezTo>
                    <a:pt x="279381" y="161720"/>
                    <a:pt x="277221" y="163518"/>
                    <a:pt x="274700" y="163518"/>
                  </a:cubicBezTo>
                  <a:cubicBezTo>
                    <a:pt x="272179" y="163518"/>
                    <a:pt x="270019" y="161720"/>
                    <a:pt x="270019" y="159203"/>
                  </a:cubicBezTo>
                  <a:lnTo>
                    <a:pt x="270019" y="108857"/>
                  </a:lnTo>
                  <a:lnTo>
                    <a:pt x="270019" y="89438"/>
                  </a:lnTo>
                  <a:cubicBezTo>
                    <a:pt x="270019" y="84403"/>
                    <a:pt x="266058" y="80088"/>
                    <a:pt x="261377" y="79728"/>
                  </a:cubicBezTo>
                  <a:cubicBezTo>
                    <a:pt x="258856" y="79728"/>
                    <a:pt x="256695" y="80447"/>
                    <a:pt x="254895" y="82246"/>
                  </a:cubicBezTo>
                  <a:cubicBezTo>
                    <a:pt x="253095" y="83684"/>
                    <a:pt x="252374" y="86201"/>
                    <a:pt x="252374" y="88719"/>
                  </a:cubicBezTo>
                  <a:lnTo>
                    <a:pt x="252374" y="154887"/>
                  </a:lnTo>
                  <a:cubicBezTo>
                    <a:pt x="252374" y="157405"/>
                    <a:pt x="250214" y="159562"/>
                    <a:pt x="247693" y="159562"/>
                  </a:cubicBezTo>
                  <a:cubicBezTo>
                    <a:pt x="245172" y="159562"/>
                    <a:pt x="243012" y="157405"/>
                    <a:pt x="243012" y="154887"/>
                  </a:cubicBezTo>
                  <a:lnTo>
                    <a:pt x="243012" y="88719"/>
                  </a:lnTo>
                  <a:lnTo>
                    <a:pt x="243012" y="82246"/>
                  </a:lnTo>
                  <a:cubicBezTo>
                    <a:pt x="243012" y="77211"/>
                    <a:pt x="239051" y="72896"/>
                    <a:pt x="234370" y="72536"/>
                  </a:cubicBezTo>
                  <a:cubicBezTo>
                    <a:pt x="232209" y="72536"/>
                    <a:pt x="229689" y="73255"/>
                    <a:pt x="227888" y="75053"/>
                  </a:cubicBezTo>
                  <a:cubicBezTo>
                    <a:pt x="226088" y="76492"/>
                    <a:pt x="225007" y="79009"/>
                    <a:pt x="225007" y="81526"/>
                  </a:cubicBezTo>
                  <a:lnTo>
                    <a:pt x="225007" y="101665"/>
                  </a:lnTo>
                  <a:lnTo>
                    <a:pt x="225007" y="150572"/>
                  </a:lnTo>
                  <a:cubicBezTo>
                    <a:pt x="225007" y="153089"/>
                    <a:pt x="222847" y="155247"/>
                    <a:pt x="220326" y="155247"/>
                  </a:cubicBezTo>
                  <a:cubicBezTo>
                    <a:pt x="217805" y="155247"/>
                    <a:pt x="216005" y="153089"/>
                    <a:pt x="216005" y="150572"/>
                  </a:cubicBezTo>
                  <a:lnTo>
                    <a:pt x="216005" y="101665"/>
                  </a:lnTo>
                  <a:lnTo>
                    <a:pt x="216005" y="101305"/>
                  </a:lnTo>
                  <a:cubicBezTo>
                    <a:pt x="216005" y="98788"/>
                    <a:pt x="214565" y="96630"/>
                    <a:pt x="212764" y="94832"/>
                  </a:cubicBezTo>
                  <a:cubicBezTo>
                    <a:pt x="210604" y="93034"/>
                    <a:pt x="208083" y="92674"/>
                    <a:pt x="205202" y="93034"/>
                  </a:cubicBezTo>
                  <a:cubicBezTo>
                    <a:pt x="201241" y="93753"/>
                    <a:pt x="198000" y="97709"/>
                    <a:pt x="198000" y="102024"/>
                  </a:cubicBezTo>
                  <a:lnTo>
                    <a:pt x="198000" y="166035"/>
                  </a:lnTo>
                  <a:lnTo>
                    <a:pt x="198000" y="193366"/>
                  </a:lnTo>
                  <a:cubicBezTo>
                    <a:pt x="198000" y="195883"/>
                    <a:pt x="199081" y="198041"/>
                    <a:pt x="200521" y="199839"/>
                  </a:cubicBezTo>
                  <a:lnTo>
                    <a:pt x="206643" y="206312"/>
                  </a:lnTo>
                  <a:cubicBezTo>
                    <a:pt x="208443" y="208110"/>
                    <a:pt x="208083" y="211346"/>
                    <a:pt x="206643" y="212785"/>
                  </a:cubicBezTo>
                  <a:cubicBezTo>
                    <a:pt x="205562" y="213864"/>
                    <a:pt x="204482" y="214223"/>
                    <a:pt x="203402" y="214223"/>
                  </a:cubicBezTo>
                  <a:cubicBezTo>
                    <a:pt x="201961" y="214223"/>
                    <a:pt x="200881" y="213504"/>
                    <a:pt x="200161" y="212785"/>
                  </a:cubicBezTo>
                  <a:lnTo>
                    <a:pt x="193679" y="206312"/>
                  </a:lnTo>
                  <a:cubicBezTo>
                    <a:pt x="190798" y="202716"/>
                    <a:pt x="188998" y="198041"/>
                    <a:pt x="188998" y="193366"/>
                  </a:cubicBezTo>
                  <a:lnTo>
                    <a:pt x="188998" y="166035"/>
                  </a:lnTo>
                  <a:cubicBezTo>
                    <a:pt x="188998" y="162439"/>
                    <a:pt x="187198" y="158843"/>
                    <a:pt x="184677" y="156326"/>
                  </a:cubicBezTo>
                  <a:cubicBezTo>
                    <a:pt x="182156" y="154528"/>
                    <a:pt x="179276" y="153808"/>
                    <a:pt x="176395" y="154528"/>
                  </a:cubicBezTo>
                  <a:cubicBezTo>
                    <a:pt x="171714" y="155607"/>
                    <a:pt x="168113" y="160641"/>
                    <a:pt x="168113" y="166755"/>
                  </a:cubicBezTo>
                  <a:lnTo>
                    <a:pt x="168113" y="216021"/>
                  </a:lnTo>
                  <a:cubicBezTo>
                    <a:pt x="168113" y="222135"/>
                    <a:pt x="170273" y="228608"/>
                    <a:pt x="174594" y="232923"/>
                  </a:cubicBezTo>
                  <a:lnTo>
                    <a:pt x="190078" y="248746"/>
                  </a:lnTo>
                  <a:cubicBezTo>
                    <a:pt x="195120" y="253781"/>
                    <a:pt x="198000" y="260973"/>
                    <a:pt x="198000" y="268525"/>
                  </a:cubicBezTo>
                  <a:lnTo>
                    <a:pt x="198000" y="299452"/>
                  </a:lnTo>
                  <a:cubicBezTo>
                    <a:pt x="198000" y="302328"/>
                    <a:pt x="196200" y="304127"/>
                    <a:pt x="193679" y="304127"/>
                  </a:cubicBezTo>
                  <a:cubicBezTo>
                    <a:pt x="190798" y="304127"/>
                    <a:pt x="188998" y="302328"/>
                    <a:pt x="188998" y="299452"/>
                  </a:cubicBezTo>
                  <a:lnTo>
                    <a:pt x="188998" y="268525"/>
                  </a:lnTo>
                  <a:cubicBezTo>
                    <a:pt x="188998" y="263490"/>
                    <a:pt x="186837" y="258815"/>
                    <a:pt x="183237" y="255219"/>
                  </a:cubicBezTo>
                  <a:lnTo>
                    <a:pt x="167753" y="239396"/>
                  </a:lnTo>
                  <a:cubicBezTo>
                    <a:pt x="161991" y="232923"/>
                    <a:pt x="158750" y="224652"/>
                    <a:pt x="158750" y="216021"/>
                  </a:cubicBezTo>
                  <a:lnTo>
                    <a:pt x="158750" y="166755"/>
                  </a:lnTo>
                  <a:cubicBezTo>
                    <a:pt x="158750" y="156326"/>
                    <a:pt x="165232" y="147695"/>
                    <a:pt x="174234" y="145537"/>
                  </a:cubicBezTo>
                  <a:cubicBezTo>
                    <a:pt x="179276" y="144458"/>
                    <a:pt x="184677" y="145537"/>
                    <a:pt x="188998" y="148414"/>
                  </a:cubicBezTo>
                  <a:lnTo>
                    <a:pt x="188998" y="102024"/>
                  </a:lnTo>
                  <a:cubicBezTo>
                    <a:pt x="188998" y="93034"/>
                    <a:pt x="195120" y="85482"/>
                    <a:pt x="203762" y="83684"/>
                  </a:cubicBezTo>
                  <a:cubicBezTo>
                    <a:pt x="207723" y="82965"/>
                    <a:pt x="212404" y="83684"/>
                    <a:pt x="216005" y="85842"/>
                  </a:cubicBezTo>
                  <a:lnTo>
                    <a:pt x="216005" y="81526"/>
                  </a:lnTo>
                  <a:cubicBezTo>
                    <a:pt x="216005" y="76492"/>
                    <a:pt x="217805" y="71817"/>
                    <a:pt x="221406" y="68580"/>
                  </a:cubicBezTo>
                  <a:cubicBezTo>
                    <a:pt x="225007" y="64984"/>
                    <a:pt x="230049" y="63186"/>
                    <a:pt x="235090" y="63546"/>
                  </a:cubicBezTo>
                  <a:close/>
                  <a:moveTo>
                    <a:pt x="75620" y="9402"/>
                  </a:moveTo>
                  <a:cubicBezTo>
                    <a:pt x="73459" y="9042"/>
                    <a:pt x="70939" y="10122"/>
                    <a:pt x="69138" y="11561"/>
                  </a:cubicBezTo>
                  <a:cubicBezTo>
                    <a:pt x="67338" y="13361"/>
                    <a:pt x="66257" y="15520"/>
                    <a:pt x="66257" y="18039"/>
                  </a:cubicBezTo>
                  <a:lnTo>
                    <a:pt x="66257" y="38191"/>
                  </a:lnTo>
                  <a:lnTo>
                    <a:pt x="66257" y="87132"/>
                  </a:lnTo>
                  <a:cubicBezTo>
                    <a:pt x="66257" y="90011"/>
                    <a:pt x="64097" y="91810"/>
                    <a:pt x="61576" y="91810"/>
                  </a:cubicBezTo>
                  <a:cubicBezTo>
                    <a:pt x="59055" y="91810"/>
                    <a:pt x="56895" y="90011"/>
                    <a:pt x="56895" y="87132"/>
                  </a:cubicBezTo>
                  <a:lnTo>
                    <a:pt x="56895" y="38191"/>
                  </a:lnTo>
                  <a:cubicBezTo>
                    <a:pt x="56895" y="35672"/>
                    <a:pt x="55815" y="33153"/>
                    <a:pt x="54014" y="31354"/>
                  </a:cubicBezTo>
                  <a:cubicBezTo>
                    <a:pt x="51854" y="29914"/>
                    <a:pt x="49333" y="29194"/>
                    <a:pt x="46452" y="29554"/>
                  </a:cubicBezTo>
                  <a:cubicBezTo>
                    <a:pt x="42491" y="30634"/>
                    <a:pt x="39250" y="34592"/>
                    <a:pt x="39250" y="38911"/>
                  </a:cubicBezTo>
                  <a:lnTo>
                    <a:pt x="39250" y="102606"/>
                  </a:lnTo>
                  <a:lnTo>
                    <a:pt x="39250" y="129955"/>
                  </a:lnTo>
                  <a:cubicBezTo>
                    <a:pt x="39250" y="132474"/>
                    <a:pt x="39971" y="134993"/>
                    <a:pt x="41771" y="136432"/>
                  </a:cubicBezTo>
                  <a:lnTo>
                    <a:pt x="47893" y="143270"/>
                  </a:lnTo>
                  <a:cubicBezTo>
                    <a:pt x="49693" y="145069"/>
                    <a:pt x="49333" y="147948"/>
                    <a:pt x="47532" y="149747"/>
                  </a:cubicBezTo>
                  <a:cubicBezTo>
                    <a:pt x="46812" y="150467"/>
                    <a:pt x="45732" y="150827"/>
                    <a:pt x="44292" y="150827"/>
                  </a:cubicBezTo>
                  <a:cubicBezTo>
                    <a:pt x="43211" y="150827"/>
                    <a:pt x="42131" y="150107"/>
                    <a:pt x="41051" y="149387"/>
                  </a:cubicBezTo>
                  <a:lnTo>
                    <a:pt x="34929" y="142910"/>
                  </a:lnTo>
                  <a:cubicBezTo>
                    <a:pt x="32048" y="139311"/>
                    <a:pt x="29888" y="134993"/>
                    <a:pt x="29888" y="129955"/>
                  </a:cubicBezTo>
                  <a:lnTo>
                    <a:pt x="29888" y="102606"/>
                  </a:lnTo>
                  <a:cubicBezTo>
                    <a:pt x="29888" y="99007"/>
                    <a:pt x="28448" y="95408"/>
                    <a:pt x="25567" y="93249"/>
                  </a:cubicBezTo>
                  <a:cubicBezTo>
                    <a:pt x="23406" y="91090"/>
                    <a:pt x="20526" y="90730"/>
                    <a:pt x="17645" y="91090"/>
                  </a:cubicBezTo>
                  <a:cubicBezTo>
                    <a:pt x="12964" y="92530"/>
                    <a:pt x="9363" y="97568"/>
                    <a:pt x="9363" y="103325"/>
                  </a:cubicBezTo>
                  <a:lnTo>
                    <a:pt x="9363" y="152626"/>
                  </a:lnTo>
                  <a:cubicBezTo>
                    <a:pt x="9363" y="159103"/>
                    <a:pt x="11523" y="165221"/>
                    <a:pt x="15844" y="169899"/>
                  </a:cubicBezTo>
                  <a:lnTo>
                    <a:pt x="30968" y="185373"/>
                  </a:lnTo>
                  <a:cubicBezTo>
                    <a:pt x="36370" y="190771"/>
                    <a:pt x="39250" y="197968"/>
                    <a:pt x="39250" y="205525"/>
                  </a:cubicBezTo>
                  <a:lnTo>
                    <a:pt x="39250" y="214881"/>
                  </a:lnTo>
                  <a:lnTo>
                    <a:pt x="119551" y="214881"/>
                  </a:lnTo>
                  <a:cubicBezTo>
                    <a:pt x="119551" y="194369"/>
                    <a:pt x="122792" y="173498"/>
                    <a:pt x="128553" y="153705"/>
                  </a:cubicBezTo>
                  <a:cubicBezTo>
                    <a:pt x="135035" y="133194"/>
                    <a:pt x="137916" y="111962"/>
                    <a:pt x="137916" y="90370"/>
                  </a:cubicBezTo>
                  <a:lnTo>
                    <a:pt x="137916" y="46468"/>
                  </a:lnTo>
                  <a:cubicBezTo>
                    <a:pt x="137916" y="41070"/>
                    <a:pt x="134315" y="37111"/>
                    <a:pt x="129634" y="36751"/>
                  </a:cubicBezTo>
                  <a:cubicBezTo>
                    <a:pt x="127113" y="36392"/>
                    <a:pt x="124952" y="37471"/>
                    <a:pt x="123152" y="39270"/>
                  </a:cubicBezTo>
                  <a:cubicBezTo>
                    <a:pt x="121351" y="40710"/>
                    <a:pt x="120271" y="43229"/>
                    <a:pt x="120271" y="45748"/>
                  </a:cubicBezTo>
                  <a:lnTo>
                    <a:pt x="120271" y="95768"/>
                  </a:lnTo>
                  <a:cubicBezTo>
                    <a:pt x="120271" y="98287"/>
                    <a:pt x="118471" y="100446"/>
                    <a:pt x="115950" y="100446"/>
                  </a:cubicBezTo>
                  <a:cubicBezTo>
                    <a:pt x="113069" y="100446"/>
                    <a:pt x="111269" y="98287"/>
                    <a:pt x="111269" y="95768"/>
                  </a:cubicBezTo>
                  <a:lnTo>
                    <a:pt x="111269" y="45748"/>
                  </a:lnTo>
                  <a:lnTo>
                    <a:pt x="111269" y="25956"/>
                  </a:lnTo>
                  <a:cubicBezTo>
                    <a:pt x="111269" y="20918"/>
                    <a:pt x="107308" y="16599"/>
                    <a:pt x="102627" y="16599"/>
                  </a:cubicBezTo>
                  <a:cubicBezTo>
                    <a:pt x="100106" y="16240"/>
                    <a:pt x="97945" y="17319"/>
                    <a:pt x="96145" y="18759"/>
                  </a:cubicBezTo>
                  <a:cubicBezTo>
                    <a:pt x="94345" y="20558"/>
                    <a:pt x="93264" y="22717"/>
                    <a:pt x="93264" y="25236"/>
                  </a:cubicBezTo>
                  <a:lnTo>
                    <a:pt x="93264" y="91450"/>
                  </a:lnTo>
                  <a:cubicBezTo>
                    <a:pt x="93264" y="93969"/>
                    <a:pt x="91104" y="96128"/>
                    <a:pt x="88583" y="96128"/>
                  </a:cubicBezTo>
                  <a:cubicBezTo>
                    <a:pt x="86422" y="96128"/>
                    <a:pt x="83902" y="93969"/>
                    <a:pt x="83902" y="91450"/>
                  </a:cubicBezTo>
                  <a:lnTo>
                    <a:pt x="83902" y="25236"/>
                  </a:lnTo>
                  <a:lnTo>
                    <a:pt x="83902" y="18759"/>
                  </a:lnTo>
                  <a:cubicBezTo>
                    <a:pt x="83902" y="13721"/>
                    <a:pt x="80301" y="9402"/>
                    <a:pt x="75620" y="9402"/>
                  </a:cubicBezTo>
                  <a:close/>
                  <a:moveTo>
                    <a:pt x="75980" y="46"/>
                  </a:moveTo>
                  <a:cubicBezTo>
                    <a:pt x="83182" y="406"/>
                    <a:pt x="88583" y="4724"/>
                    <a:pt x="91464" y="10482"/>
                  </a:cubicBezTo>
                  <a:cubicBezTo>
                    <a:pt x="94705" y="8323"/>
                    <a:pt x="99026" y="6883"/>
                    <a:pt x="102987" y="7243"/>
                  </a:cubicBezTo>
                  <a:cubicBezTo>
                    <a:pt x="112709" y="7603"/>
                    <a:pt x="120271" y="15880"/>
                    <a:pt x="120271" y="25956"/>
                  </a:cubicBezTo>
                  <a:lnTo>
                    <a:pt x="120271" y="29914"/>
                  </a:lnTo>
                  <a:cubicBezTo>
                    <a:pt x="123152" y="28115"/>
                    <a:pt x="126753" y="27395"/>
                    <a:pt x="130354" y="27395"/>
                  </a:cubicBezTo>
                  <a:cubicBezTo>
                    <a:pt x="140076" y="27755"/>
                    <a:pt x="147278" y="36032"/>
                    <a:pt x="147278" y="46468"/>
                  </a:cubicBezTo>
                  <a:lnTo>
                    <a:pt x="147278" y="90370"/>
                  </a:lnTo>
                  <a:cubicBezTo>
                    <a:pt x="147278" y="112682"/>
                    <a:pt x="144037" y="134993"/>
                    <a:pt x="137556" y="156225"/>
                  </a:cubicBezTo>
                  <a:cubicBezTo>
                    <a:pt x="131794" y="175297"/>
                    <a:pt x="128553" y="195089"/>
                    <a:pt x="128553" y="214881"/>
                  </a:cubicBezTo>
                  <a:lnTo>
                    <a:pt x="130354" y="214881"/>
                  </a:lnTo>
                  <a:cubicBezTo>
                    <a:pt x="135395" y="214881"/>
                    <a:pt x="139356" y="219200"/>
                    <a:pt x="139356" y="224238"/>
                  </a:cubicBezTo>
                  <a:lnTo>
                    <a:pt x="139356" y="299448"/>
                  </a:lnTo>
                  <a:cubicBezTo>
                    <a:pt x="139356" y="302327"/>
                    <a:pt x="137556" y="304126"/>
                    <a:pt x="134675" y="304126"/>
                  </a:cubicBezTo>
                  <a:cubicBezTo>
                    <a:pt x="132154" y="304126"/>
                    <a:pt x="130354" y="302327"/>
                    <a:pt x="130354" y="299448"/>
                  </a:cubicBezTo>
                  <a:lnTo>
                    <a:pt x="130354" y="269580"/>
                  </a:lnTo>
                  <a:lnTo>
                    <a:pt x="28448" y="269580"/>
                  </a:lnTo>
                  <a:lnTo>
                    <a:pt x="28448" y="299448"/>
                  </a:lnTo>
                  <a:cubicBezTo>
                    <a:pt x="28448" y="302327"/>
                    <a:pt x="26287" y="304126"/>
                    <a:pt x="23766" y="304126"/>
                  </a:cubicBezTo>
                  <a:cubicBezTo>
                    <a:pt x="21246" y="304126"/>
                    <a:pt x="19085" y="302327"/>
                    <a:pt x="19085" y="299448"/>
                  </a:cubicBezTo>
                  <a:lnTo>
                    <a:pt x="19085" y="224238"/>
                  </a:lnTo>
                  <a:cubicBezTo>
                    <a:pt x="19085" y="219200"/>
                    <a:pt x="23406" y="214881"/>
                    <a:pt x="28448" y="214881"/>
                  </a:cubicBezTo>
                  <a:lnTo>
                    <a:pt x="29888" y="214881"/>
                  </a:lnTo>
                  <a:lnTo>
                    <a:pt x="29888" y="205525"/>
                  </a:lnTo>
                  <a:cubicBezTo>
                    <a:pt x="29888" y="200487"/>
                    <a:pt x="28087" y="195449"/>
                    <a:pt x="24487" y="191850"/>
                  </a:cubicBezTo>
                  <a:lnTo>
                    <a:pt x="9003" y="176377"/>
                  </a:lnTo>
                  <a:cubicBezTo>
                    <a:pt x="3241" y="169899"/>
                    <a:pt x="0" y="161622"/>
                    <a:pt x="0" y="152626"/>
                  </a:cubicBezTo>
                  <a:lnTo>
                    <a:pt x="0" y="103325"/>
                  </a:lnTo>
                  <a:cubicBezTo>
                    <a:pt x="0" y="93249"/>
                    <a:pt x="6482" y="84253"/>
                    <a:pt x="15484" y="82094"/>
                  </a:cubicBezTo>
                  <a:cubicBezTo>
                    <a:pt x="20526" y="81014"/>
                    <a:pt x="25567" y="82094"/>
                    <a:pt x="29888" y="85332"/>
                  </a:cubicBezTo>
                  <a:lnTo>
                    <a:pt x="29888" y="38911"/>
                  </a:lnTo>
                  <a:cubicBezTo>
                    <a:pt x="29888" y="29914"/>
                    <a:pt x="36010" y="21997"/>
                    <a:pt x="44652" y="20558"/>
                  </a:cubicBezTo>
                  <a:cubicBezTo>
                    <a:pt x="48973" y="19838"/>
                    <a:pt x="53654" y="20558"/>
                    <a:pt x="56895" y="22717"/>
                  </a:cubicBezTo>
                  <a:lnTo>
                    <a:pt x="56895" y="18039"/>
                  </a:lnTo>
                  <a:cubicBezTo>
                    <a:pt x="56895" y="13001"/>
                    <a:pt x="59055" y="8323"/>
                    <a:pt x="62656" y="5084"/>
                  </a:cubicBezTo>
                  <a:cubicBezTo>
                    <a:pt x="66257" y="1485"/>
                    <a:pt x="71299" y="-314"/>
                    <a:pt x="75980" y="46"/>
                  </a:cubicBezTo>
                  <a:close/>
                </a:path>
              </a:pathLst>
            </a:custGeom>
            <a:solidFill>
              <a:schemeClr val="bg1"/>
            </a:solidFill>
            <a:ln>
              <a:noFill/>
            </a:ln>
            <a:effectLst/>
          </p:spPr>
          <p:txBody>
            <a:bodyPr wrap="square" anchor="ctr">
              <a:noAutofit/>
            </a:bodyPr>
            <a:lstStyle/>
            <a:p>
              <a:endParaRPr lang="en-US" sz="1000">
                <a:latin typeface="+mj-lt"/>
              </a:endParaRPr>
            </a:p>
          </p:txBody>
        </p:sp>
      </p:grpSp>
      <p:grpSp>
        <p:nvGrpSpPr>
          <p:cNvPr id="5" name="Group 4">
            <a:extLst>
              <a:ext uri="{FF2B5EF4-FFF2-40B4-BE49-F238E27FC236}">
                <a16:creationId xmlns:a16="http://schemas.microsoft.com/office/drawing/2014/main" id="{1203844A-D776-4DB3-8FD2-F4AD90F41EC9}"/>
              </a:ext>
            </a:extLst>
          </p:cNvPr>
          <p:cNvGrpSpPr/>
          <p:nvPr/>
        </p:nvGrpSpPr>
        <p:grpSpPr>
          <a:xfrm>
            <a:off x="804917" y="5172202"/>
            <a:ext cx="1149354" cy="937372"/>
            <a:chOff x="804917" y="4864282"/>
            <a:chExt cx="1149354" cy="937372"/>
          </a:xfrm>
        </p:grpSpPr>
        <p:sp>
          <p:nvSpPr>
            <p:cNvPr id="11" name="TextBox 10">
              <a:extLst>
                <a:ext uri="{FF2B5EF4-FFF2-40B4-BE49-F238E27FC236}">
                  <a16:creationId xmlns:a16="http://schemas.microsoft.com/office/drawing/2014/main" id="{C49F45BF-C4B6-4379-A9FB-5A84EE73F03C}"/>
                </a:ext>
              </a:extLst>
            </p:cNvPr>
            <p:cNvSpPr txBox="1"/>
            <p:nvPr/>
          </p:nvSpPr>
          <p:spPr>
            <a:xfrm>
              <a:off x="804917" y="5432322"/>
              <a:ext cx="1149354"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OUTCOME</a:t>
              </a:r>
            </a:p>
          </p:txBody>
        </p:sp>
        <p:sp>
          <p:nvSpPr>
            <p:cNvPr id="24" name="Freeform 45">
              <a:extLst>
                <a:ext uri="{FF2B5EF4-FFF2-40B4-BE49-F238E27FC236}">
                  <a16:creationId xmlns:a16="http://schemas.microsoft.com/office/drawing/2014/main" id="{7127100B-D49E-4D99-AEE0-D39E8B88BC10}"/>
                </a:ext>
              </a:extLst>
            </p:cNvPr>
            <p:cNvSpPr>
              <a:spLocks noChangeAspect="1" noChangeArrowheads="1"/>
            </p:cNvSpPr>
            <p:nvPr/>
          </p:nvSpPr>
          <p:spPr bwMode="auto">
            <a:xfrm>
              <a:off x="1126255" y="4864282"/>
              <a:ext cx="538714" cy="54033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800">
                <a:latin typeface="+mj-lt"/>
              </a:endParaRPr>
            </a:p>
          </p:txBody>
        </p:sp>
      </p:grpSp>
      <p:cxnSp>
        <p:nvCxnSpPr>
          <p:cNvPr id="25" name="Straight Connector 24">
            <a:extLst>
              <a:ext uri="{FF2B5EF4-FFF2-40B4-BE49-F238E27FC236}">
                <a16:creationId xmlns:a16="http://schemas.microsoft.com/office/drawing/2014/main" id="{FBDA413A-A23B-4228-BB47-AA3EFE1AF968}"/>
              </a:ext>
            </a:extLst>
          </p:cNvPr>
          <p:cNvCxnSpPr>
            <a:cxnSpLocks/>
          </p:cNvCxnSpPr>
          <p:nvPr/>
        </p:nvCxnSpPr>
        <p:spPr>
          <a:xfrm>
            <a:off x="2564152" y="4908500"/>
            <a:ext cx="3035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2F6D0B-2C5C-4163-96D7-856296C7C989}"/>
              </a:ext>
            </a:extLst>
          </p:cNvPr>
          <p:cNvCxnSpPr>
            <a:cxnSpLocks/>
          </p:cNvCxnSpPr>
          <p:nvPr/>
        </p:nvCxnSpPr>
        <p:spPr>
          <a:xfrm>
            <a:off x="2564152" y="5978511"/>
            <a:ext cx="3035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Bronco Demo SESHA">
            <a:hlinkClick r:id="" action="ppaction://media"/>
            <a:extLst>
              <a:ext uri="{FF2B5EF4-FFF2-40B4-BE49-F238E27FC236}">
                <a16:creationId xmlns:a16="http://schemas.microsoft.com/office/drawing/2014/main" id="{2442E337-3756-45A5-BFC0-A308E7F854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04002" y="2088800"/>
            <a:ext cx="5961446" cy="3353568"/>
          </a:xfrm>
          <a:prstGeom prst="rect">
            <a:avLst/>
          </a:prstGeom>
        </p:spPr>
      </p:pic>
    </p:spTree>
    <p:extLst>
      <p:ext uri="{BB962C8B-B14F-4D97-AF65-F5344CB8AC3E}">
        <p14:creationId xmlns:p14="http://schemas.microsoft.com/office/powerpoint/2010/main" val="3932485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on top of a hill&#10;&#10;Description automatically generated">
            <a:extLst>
              <a:ext uri="{FF2B5EF4-FFF2-40B4-BE49-F238E27FC236}">
                <a16:creationId xmlns:a16="http://schemas.microsoft.com/office/drawing/2014/main" id="{8FC539FC-C9A8-436A-9226-C085A728076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9489" t="35560" r="15984" b="1560"/>
          <a:stretch/>
        </p:blipFill>
        <p:spPr>
          <a:xfrm>
            <a:off x="0" y="0"/>
            <a:ext cx="12192000" cy="6858000"/>
          </a:xfrm>
        </p:spPr>
      </p:pic>
      <p:sp>
        <p:nvSpPr>
          <p:cNvPr id="2" name="Title 1">
            <a:extLst>
              <a:ext uri="{FF2B5EF4-FFF2-40B4-BE49-F238E27FC236}">
                <a16:creationId xmlns:a16="http://schemas.microsoft.com/office/drawing/2014/main" id="{6B3AB618-4AE5-40CB-9E9B-A633184C6100}"/>
              </a:ext>
            </a:extLst>
          </p:cNvPr>
          <p:cNvSpPr>
            <a:spLocks noGrp="1"/>
          </p:cNvSpPr>
          <p:nvPr>
            <p:ph type="title"/>
          </p:nvPr>
        </p:nvSpPr>
        <p:spPr>
          <a:xfrm>
            <a:off x="587219" y="1874293"/>
            <a:ext cx="5092851" cy="1478466"/>
          </a:xfrm>
        </p:spPr>
        <p:txBody>
          <a:bodyPr/>
          <a:lstStyle/>
          <a:p>
            <a:r>
              <a:rPr lang="en-GB"/>
              <a:t>In conclusion</a:t>
            </a:r>
          </a:p>
        </p:txBody>
      </p:sp>
      <p:sp>
        <p:nvSpPr>
          <p:cNvPr id="5" name="Slide Number Placeholder 4">
            <a:extLst>
              <a:ext uri="{FF2B5EF4-FFF2-40B4-BE49-F238E27FC236}">
                <a16:creationId xmlns:a16="http://schemas.microsoft.com/office/drawing/2014/main" id="{8E408F6F-FB2E-4D58-AD9C-F9AF95861BBF}"/>
              </a:ext>
            </a:extLst>
          </p:cNvPr>
          <p:cNvSpPr>
            <a:spLocks noGrp="1"/>
          </p:cNvSpPr>
          <p:nvPr>
            <p:ph type="sldNum" sz="quarter" idx="4294967295"/>
          </p:nvPr>
        </p:nvSpPr>
        <p:spPr>
          <a:xfrm>
            <a:off x="11701463" y="30163"/>
            <a:ext cx="490537" cy="365125"/>
          </a:xfrm>
        </p:spPr>
        <p:txBody>
          <a:bodyPr/>
          <a:lstStyle/>
          <a:p>
            <a:fld id="{B3CEEFAE-073D-426F-B1B3-DA068A342DA9}" type="slidenum">
              <a:rPr lang="en-US" smtClean="0"/>
              <a:pPr/>
              <a:t>17</a:t>
            </a:fld>
            <a:endParaRPr lang="en-US"/>
          </a:p>
        </p:txBody>
      </p:sp>
      <p:sp>
        <p:nvSpPr>
          <p:cNvPr id="3" name="Content Placeholder 2">
            <a:extLst>
              <a:ext uri="{FF2B5EF4-FFF2-40B4-BE49-F238E27FC236}">
                <a16:creationId xmlns:a16="http://schemas.microsoft.com/office/drawing/2014/main" id="{851BEB1F-F311-43D2-BB45-0083A4EF3ADB}"/>
              </a:ext>
            </a:extLst>
          </p:cNvPr>
          <p:cNvSpPr>
            <a:spLocks noGrp="1"/>
          </p:cNvSpPr>
          <p:nvPr>
            <p:ph type="body" sz="quarter" idx="4294967295"/>
          </p:nvPr>
        </p:nvSpPr>
        <p:spPr>
          <a:xfrm>
            <a:off x="587219" y="3814353"/>
            <a:ext cx="11178061" cy="2725783"/>
          </a:xfrm>
        </p:spPr>
        <p:txBody>
          <a:bodyPr numCol="3" spcCol="252000"/>
          <a:lstStyle/>
          <a:p>
            <a:r>
              <a:rPr lang="en-GB" dirty="0">
                <a:solidFill>
                  <a:schemeClr val="tx1"/>
                </a:solidFill>
              </a:rPr>
              <a:t>World class performance means striving to improve no matter how good you are, is hard to achieve and even harder to maintain</a:t>
            </a:r>
          </a:p>
          <a:p>
            <a:endParaRPr lang="en-GB" dirty="0">
              <a:solidFill>
                <a:schemeClr val="tx1"/>
              </a:solidFill>
            </a:endParaRPr>
          </a:p>
          <a:p>
            <a:r>
              <a:rPr lang="en-GB" dirty="0">
                <a:solidFill>
                  <a:schemeClr val="tx1"/>
                </a:solidFill>
              </a:rPr>
              <a:t>Safety is an organisational priority outside of the full control of Health &amp; Safety teams, and therefore behaviour is a keystone of subfab safety</a:t>
            </a:r>
          </a:p>
          <a:p>
            <a:r>
              <a:rPr lang="en-GB" dirty="0">
                <a:solidFill>
                  <a:schemeClr val="tx1"/>
                </a:solidFill>
              </a:rPr>
              <a:t>It is difficult, but not impossible, to influence 139 onsite teams over 3 continents if the  organisation is right-sized and individuals feel empowered</a:t>
            </a:r>
          </a:p>
          <a:p>
            <a:endParaRPr lang="en-GB" dirty="0">
              <a:solidFill>
                <a:schemeClr val="tx1"/>
              </a:solidFill>
            </a:endParaRPr>
          </a:p>
          <a:p>
            <a:r>
              <a:rPr lang="en-GB" dirty="0">
                <a:solidFill>
                  <a:schemeClr val="tx1"/>
                </a:solidFill>
              </a:rPr>
              <a:t>The importance of safety is critical to the onboarding process, setting correct behaviours early and maintaining staff retention</a:t>
            </a:r>
          </a:p>
          <a:p>
            <a:r>
              <a:rPr lang="en-GB" dirty="0">
                <a:solidFill>
                  <a:schemeClr val="tx1"/>
                </a:solidFill>
              </a:rPr>
              <a:t>Technology is core to continuous improvement, enabling elimination of hazards, adapting to changing workforce expectations, and empowering individuals</a:t>
            </a:r>
          </a:p>
          <a:p>
            <a:endParaRPr lang="en-GB" dirty="0">
              <a:solidFill>
                <a:schemeClr val="tx1"/>
              </a:solidFill>
            </a:endParaRPr>
          </a:p>
          <a:p>
            <a:r>
              <a:rPr lang="en-GB" dirty="0">
                <a:solidFill>
                  <a:schemeClr val="tx1"/>
                </a:solidFill>
              </a:rPr>
              <a:t>A holistic operational excellence approach encourages safe behaviour in everything the organisation does and drives continuous improvement</a:t>
            </a:r>
          </a:p>
        </p:txBody>
      </p:sp>
      <p:sp>
        <p:nvSpPr>
          <p:cNvPr id="14" name="Text Placeholder 13">
            <a:extLst>
              <a:ext uri="{FF2B5EF4-FFF2-40B4-BE49-F238E27FC236}">
                <a16:creationId xmlns:a16="http://schemas.microsoft.com/office/drawing/2014/main" id="{B490A94C-C391-4880-93C3-9216E47A307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024029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651C6B-C1FF-42A7-AF80-21D20FF414CA}"/>
              </a:ext>
            </a:extLst>
          </p:cNvPr>
          <p:cNvSpPr>
            <a:spLocks noGrp="1"/>
          </p:cNvSpPr>
          <p:nvPr>
            <p:ph type="title"/>
          </p:nvPr>
        </p:nvSpPr>
        <p:spPr/>
        <p:txBody>
          <a:bodyPr/>
          <a:lstStyle/>
          <a:p>
            <a:r>
              <a:rPr lang="en-GB"/>
              <a:t>Further information and resources </a:t>
            </a:r>
          </a:p>
        </p:txBody>
      </p:sp>
      <p:sp>
        <p:nvSpPr>
          <p:cNvPr id="14" name="Text Placeholder 13">
            <a:extLst>
              <a:ext uri="{FF2B5EF4-FFF2-40B4-BE49-F238E27FC236}">
                <a16:creationId xmlns:a16="http://schemas.microsoft.com/office/drawing/2014/main" id="{E54E1A38-94B5-42A8-ADCB-689EC7A166B4}"/>
              </a:ext>
            </a:extLst>
          </p:cNvPr>
          <p:cNvSpPr>
            <a:spLocks noGrp="1"/>
          </p:cNvSpPr>
          <p:nvPr>
            <p:ph type="body" sz="quarter" idx="15"/>
          </p:nvPr>
        </p:nvSpPr>
        <p:spPr>
          <a:xfrm>
            <a:off x="8039100" y="2091969"/>
            <a:ext cx="3619500" cy="3999592"/>
          </a:xfrm>
        </p:spPr>
        <p:txBody>
          <a:bodyPr/>
          <a:lstStyle/>
          <a:p>
            <a:r>
              <a:rPr lang="fr-FR">
                <a:hlinkClick r:id="rId3">
                  <a:extLst>
                    <a:ext uri="{A12FA001-AC4F-418D-AE19-62706E023703}">
                      <ahyp:hlinkClr xmlns:ahyp="http://schemas.microsoft.com/office/drawing/2018/hyperlinkcolor" val="tx"/>
                    </a:ext>
                  </a:extLst>
                </a:hlinkClick>
              </a:rPr>
              <a:t>alan.ifould@edwardsvacuum.com</a:t>
            </a:r>
            <a:endParaRPr lang="fr-FR"/>
          </a:p>
          <a:p>
            <a:endParaRPr lang="fr-FR" b="1"/>
          </a:p>
          <a:p>
            <a:r>
              <a:rPr lang="en-GB" sz="2200" b="1">
                <a:latin typeface="+mj-lt"/>
              </a:rPr>
              <a:t>LinkedIn</a:t>
            </a:r>
            <a:r>
              <a:rPr lang="en-GB" b="1"/>
              <a:t>: </a:t>
            </a:r>
            <a:br>
              <a:rPr lang="en-GB" b="1"/>
            </a:br>
            <a:br>
              <a:rPr lang="en-GB" b="1"/>
            </a:br>
            <a:r>
              <a:rPr lang="en-GB">
                <a:hlinkClick r:id="rId4"/>
              </a:rPr>
              <a:t>https://www.linkedin.com/in/alanifould/</a:t>
            </a:r>
            <a:endParaRPr lang="en-GB" b="1"/>
          </a:p>
        </p:txBody>
      </p:sp>
      <p:pic>
        <p:nvPicPr>
          <p:cNvPr id="15" name="Picture Placeholder 14">
            <a:extLst>
              <a:ext uri="{FF2B5EF4-FFF2-40B4-BE49-F238E27FC236}">
                <a16:creationId xmlns:a16="http://schemas.microsoft.com/office/drawing/2014/main" id="{13CFD0DF-C4ED-432A-A966-EBEE2B0FDBBE}"/>
              </a:ext>
            </a:extLst>
          </p:cNvPr>
          <p:cNvPicPr>
            <a:picLocks noGrp="1" noChangeAspect="1"/>
          </p:cNvPicPr>
          <p:nvPr>
            <p:ph type="pic" sz="quarter" idx="13"/>
          </p:nvPr>
        </p:nvPicPr>
        <p:blipFill rotWithShape="1">
          <a:blip r:embed="rId5"/>
          <a:srcRect l="-4866" t="-476" r="-4389"/>
          <a:stretch/>
        </p:blipFill>
        <p:spPr>
          <a:xfrm>
            <a:off x="605317" y="1425575"/>
            <a:ext cx="7178675" cy="4886325"/>
          </a:xfrm>
          <a:prstGeom prst="rect">
            <a:avLst/>
          </a:prstGeom>
        </p:spPr>
      </p:pic>
      <p:sp>
        <p:nvSpPr>
          <p:cNvPr id="3" name="TextBox 2">
            <a:extLst>
              <a:ext uri="{FF2B5EF4-FFF2-40B4-BE49-F238E27FC236}">
                <a16:creationId xmlns:a16="http://schemas.microsoft.com/office/drawing/2014/main" id="{332741F6-84CE-4F02-9C76-9325B1208E2C}"/>
              </a:ext>
            </a:extLst>
          </p:cNvPr>
          <p:cNvSpPr txBox="1"/>
          <p:nvPr/>
        </p:nvSpPr>
        <p:spPr>
          <a:xfrm>
            <a:off x="2577946" y="1425575"/>
            <a:ext cx="4831472" cy="369332"/>
          </a:xfrm>
          <a:prstGeom prst="rect">
            <a:avLst/>
          </a:prstGeom>
          <a:solidFill>
            <a:srgbClr val="960C23"/>
          </a:solidFill>
        </p:spPr>
        <p:txBody>
          <a:bodyPr wrap="square" rtlCol="0">
            <a:spAutoFit/>
          </a:bodyPr>
          <a:lstStyle/>
          <a:p>
            <a:r>
              <a:rPr lang="en-GB">
                <a:solidFill>
                  <a:schemeClr val="bg1"/>
                </a:solidFill>
                <a:hlinkClick r:id="rId6">
                  <a:extLst>
                    <a:ext uri="{A12FA001-AC4F-418D-AE19-62706E023703}">
                      <ahyp:hlinkClr xmlns:ahyp="http://schemas.microsoft.com/office/drawing/2018/hyperlinkcolor" val="tx"/>
                    </a:ext>
                  </a:extLst>
                </a:hlinkClick>
              </a:rPr>
              <a:t>edwardsinnovation.com/operational-excellence/</a:t>
            </a:r>
            <a:endParaRPr lang="en-GB">
              <a:solidFill>
                <a:schemeClr val="bg1"/>
              </a:solidFill>
            </a:endParaRPr>
          </a:p>
        </p:txBody>
      </p:sp>
      <p:sp>
        <p:nvSpPr>
          <p:cNvPr id="6" name="Text Placeholder 5">
            <a:extLst>
              <a:ext uri="{FF2B5EF4-FFF2-40B4-BE49-F238E27FC236}">
                <a16:creationId xmlns:a16="http://schemas.microsoft.com/office/drawing/2014/main" id="{00D2C7C7-E278-4A3E-8283-1714C9E9009B}"/>
              </a:ext>
            </a:extLst>
          </p:cNvPr>
          <p:cNvSpPr>
            <a:spLocks noGrp="1"/>
          </p:cNvSpPr>
          <p:nvPr>
            <p:ph type="body" sz="quarter" idx="14"/>
          </p:nvPr>
        </p:nvSpPr>
        <p:spPr/>
        <p:txBody>
          <a:bodyPr/>
          <a:lstStyle/>
          <a:p>
            <a:r>
              <a:rPr lang="en-GB"/>
              <a:t>Email questions:</a:t>
            </a:r>
          </a:p>
        </p:txBody>
      </p:sp>
      <p:grpSp>
        <p:nvGrpSpPr>
          <p:cNvPr id="9" name="Group 8">
            <a:extLst>
              <a:ext uri="{FF2B5EF4-FFF2-40B4-BE49-F238E27FC236}">
                <a16:creationId xmlns:a16="http://schemas.microsoft.com/office/drawing/2014/main" id="{A97F0989-6F3B-48FC-864B-B492099ADD96}"/>
              </a:ext>
            </a:extLst>
          </p:cNvPr>
          <p:cNvGrpSpPr/>
          <p:nvPr/>
        </p:nvGrpSpPr>
        <p:grpSpPr>
          <a:xfrm>
            <a:off x="8116219" y="3887132"/>
            <a:ext cx="3465327" cy="1326894"/>
            <a:chOff x="7567700" y="4312104"/>
            <a:chExt cx="3116358" cy="1193272"/>
          </a:xfrm>
        </p:grpSpPr>
        <p:pic>
          <p:nvPicPr>
            <p:cNvPr id="7" name="Picture 6">
              <a:extLst>
                <a:ext uri="{FF2B5EF4-FFF2-40B4-BE49-F238E27FC236}">
                  <a16:creationId xmlns:a16="http://schemas.microsoft.com/office/drawing/2014/main" id="{28FD5A80-A10D-4B68-BCB4-02D3B16535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67700" y="4312104"/>
              <a:ext cx="3116358" cy="1193272"/>
            </a:xfrm>
            <a:prstGeom prst="rect">
              <a:avLst/>
            </a:prstGeom>
          </p:spPr>
        </p:pic>
        <p:pic>
          <p:nvPicPr>
            <p:cNvPr id="18" name="Picture 17" descr="A close up of a sign&#10;&#10;Description automatically generated">
              <a:extLst>
                <a:ext uri="{FF2B5EF4-FFF2-40B4-BE49-F238E27FC236}">
                  <a16:creationId xmlns:a16="http://schemas.microsoft.com/office/drawing/2014/main" id="{94F6B0D4-50BC-4046-BB8F-7E3EA5FE9D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96518" y="4905855"/>
              <a:ext cx="1258723" cy="307283"/>
            </a:xfrm>
            <a:prstGeom prst="rect">
              <a:avLst/>
            </a:prstGeom>
          </p:spPr>
        </p:pic>
      </p:grpSp>
    </p:spTree>
    <p:extLst>
      <p:ext uri="{BB962C8B-B14F-4D97-AF65-F5344CB8AC3E}">
        <p14:creationId xmlns:p14="http://schemas.microsoft.com/office/powerpoint/2010/main" val="52580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57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tanding on top of a hill&#10;&#10;Description automatically generated">
            <a:extLst>
              <a:ext uri="{FF2B5EF4-FFF2-40B4-BE49-F238E27FC236}">
                <a16:creationId xmlns:a16="http://schemas.microsoft.com/office/drawing/2014/main" id="{6A60220B-4038-4790-B43E-5D1A2111641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8760" r="19132" b="13009"/>
          <a:stretch/>
        </p:blipFill>
        <p:spPr>
          <a:xfrm>
            <a:off x="0" y="0"/>
            <a:ext cx="12192000" cy="6858000"/>
          </a:xfrm>
        </p:spPr>
      </p:pic>
      <p:sp>
        <p:nvSpPr>
          <p:cNvPr id="7" name="Title 6">
            <a:extLst>
              <a:ext uri="{FF2B5EF4-FFF2-40B4-BE49-F238E27FC236}">
                <a16:creationId xmlns:a16="http://schemas.microsoft.com/office/drawing/2014/main" id="{9C71C720-6CD4-463C-85FC-E1D57DAD1BB3}"/>
              </a:ext>
            </a:extLst>
          </p:cNvPr>
          <p:cNvSpPr>
            <a:spLocks noGrp="1"/>
          </p:cNvSpPr>
          <p:nvPr>
            <p:ph type="title"/>
          </p:nvPr>
        </p:nvSpPr>
        <p:spPr>
          <a:xfrm>
            <a:off x="622169" y="4815784"/>
            <a:ext cx="7007356" cy="1229629"/>
          </a:xfrm>
        </p:spPr>
        <p:txBody>
          <a:bodyPr/>
          <a:lstStyle/>
          <a:p>
            <a:r>
              <a:rPr lang="en-GB"/>
              <a:t>June 2020 Field Operations LWCR at World Class Benchmark</a:t>
            </a:r>
          </a:p>
        </p:txBody>
      </p:sp>
      <p:sp>
        <p:nvSpPr>
          <p:cNvPr id="10" name="Text Placeholder 9">
            <a:extLst>
              <a:ext uri="{FF2B5EF4-FFF2-40B4-BE49-F238E27FC236}">
                <a16:creationId xmlns:a16="http://schemas.microsoft.com/office/drawing/2014/main" id="{51FFB725-A797-4C18-918A-2A9AF5337D75}"/>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F1B25BA6-142C-4528-8C2F-CDE8B19671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168" y="812587"/>
            <a:ext cx="5683381" cy="3711900"/>
          </a:xfrm>
          <a:prstGeom prst="rect">
            <a:avLst/>
          </a:prstGeom>
          <a:effectLst/>
        </p:spPr>
      </p:pic>
      <p:sp>
        <p:nvSpPr>
          <p:cNvPr id="9" name="TextBox 8">
            <a:extLst>
              <a:ext uri="{FF2B5EF4-FFF2-40B4-BE49-F238E27FC236}">
                <a16:creationId xmlns:a16="http://schemas.microsoft.com/office/drawing/2014/main" id="{4EF754DD-D4D2-4E42-AF93-CAF319FE185E}"/>
              </a:ext>
            </a:extLst>
          </p:cNvPr>
          <p:cNvSpPr txBox="1"/>
          <p:nvPr/>
        </p:nvSpPr>
        <p:spPr>
          <a:xfrm>
            <a:off x="8050924" y="542925"/>
            <a:ext cx="4141076" cy="1000356"/>
          </a:xfrm>
          <a:prstGeom prst="rect">
            <a:avLst/>
          </a:prstGeom>
          <a:solidFill>
            <a:srgbClr val="C00000"/>
          </a:solidFill>
          <a:effectLst/>
        </p:spPr>
        <p:txBody>
          <a:bodyPr wrap="square" rtlCol="0" anchor="ctr" anchorCtr="1">
            <a:noAutofit/>
          </a:bodyPr>
          <a:lstStyle/>
          <a:p>
            <a:r>
              <a:rPr lang="en-GB" sz="3600" dirty="0"/>
              <a:t>BREAKING NEWS</a:t>
            </a:r>
          </a:p>
        </p:txBody>
      </p:sp>
      <p:sp>
        <p:nvSpPr>
          <p:cNvPr id="14" name="Freeform 182">
            <a:extLst>
              <a:ext uri="{FF2B5EF4-FFF2-40B4-BE49-F238E27FC236}">
                <a16:creationId xmlns:a16="http://schemas.microsoft.com/office/drawing/2014/main" id="{F06F940A-1B4A-4082-8B53-0E03E26C86DA}"/>
              </a:ext>
            </a:extLst>
          </p:cNvPr>
          <p:cNvSpPr>
            <a:spLocks noEditPoints="1"/>
          </p:cNvSpPr>
          <p:nvPr/>
        </p:nvSpPr>
        <p:spPr bwMode="auto">
          <a:xfrm flipH="1">
            <a:off x="4644632" y="3034497"/>
            <a:ext cx="1910984" cy="1924162"/>
          </a:xfrm>
          <a:custGeom>
            <a:avLst/>
            <a:gdLst>
              <a:gd name="T0" fmla="*/ 84 w 257"/>
              <a:gd name="T1" fmla="*/ 168 h 258"/>
              <a:gd name="T2" fmla="*/ 140 w 257"/>
              <a:gd name="T3" fmla="*/ 146 h 258"/>
              <a:gd name="T4" fmla="*/ 158 w 257"/>
              <a:gd name="T5" fmla="*/ 164 h 258"/>
              <a:gd name="T6" fmla="*/ 146 w 257"/>
              <a:gd name="T7" fmla="*/ 176 h 258"/>
              <a:gd name="T8" fmla="*/ 228 w 257"/>
              <a:gd name="T9" fmla="*/ 258 h 258"/>
              <a:gd name="T10" fmla="*/ 257 w 257"/>
              <a:gd name="T11" fmla="*/ 228 h 258"/>
              <a:gd name="T12" fmla="*/ 176 w 257"/>
              <a:gd name="T13" fmla="*/ 147 h 258"/>
              <a:gd name="T14" fmla="*/ 164 w 257"/>
              <a:gd name="T15" fmla="*/ 159 h 258"/>
              <a:gd name="T16" fmla="*/ 146 w 257"/>
              <a:gd name="T17" fmla="*/ 141 h 258"/>
              <a:gd name="T18" fmla="*/ 168 w 257"/>
              <a:gd name="T19" fmla="*/ 84 h 258"/>
              <a:gd name="T20" fmla="*/ 84 w 257"/>
              <a:gd name="T21" fmla="*/ 0 h 258"/>
              <a:gd name="T22" fmla="*/ 0 w 257"/>
              <a:gd name="T23" fmla="*/ 84 h 258"/>
              <a:gd name="T24" fmla="*/ 84 w 257"/>
              <a:gd name="T25" fmla="*/ 168 h 258"/>
              <a:gd name="T26" fmla="*/ 246 w 257"/>
              <a:gd name="T27" fmla="*/ 228 h 258"/>
              <a:gd name="T28" fmla="*/ 228 w 257"/>
              <a:gd name="T29" fmla="*/ 247 h 258"/>
              <a:gd name="T30" fmla="*/ 157 w 257"/>
              <a:gd name="T31" fmla="*/ 176 h 258"/>
              <a:gd name="T32" fmla="*/ 176 w 257"/>
              <a:gd name="T33" fmla="*/ 158 h 258"/>
              <a:gd name="T34" fmla="*/ 246 w 257"/>
              <a:gd name="T35" fmla="*/ 228 h 258"/>
              <a:gd name="T36" fmla="*/ 84 w 257"/>
              <a:gd name="T37" fmla="*/ 8 h 258"/>
              <a:gd name="T38" fmla="*/ 160 w 257"/>
              <a:gd name="T39" fmla="*/ 84 h 258"/>
              <a:gd name="T40" fmla="*/ 84 w 257"/>
              <a:gd name="T41" fmla="*/ 160 h 258"/>
              <a:gd name="T42" fmla="*/ 8 w 257"/>
              <a:gd name="T43" fmla="*/ 84 h 258"/>
              <a:gd name="T44" fmla="*/ 84 w 257"/>
              <a:gd name="T45"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 h="258">
                <a:moveTo>
                  <a:pt x="84" y="168"/>
                </a:moveTo>
                <a:cubicBezTo>
                  <a:pt x="106" y="168"/>
                  <a:pt x="125" y="160"/>
                  <a:pt x="140" y="146"/>
                </a:cubicBezTo>
                <a:cubicBezTo>
                  <a:pt x="158" y="164"/>
                  <a:pt x="158" y="164"/>
                  <a:pt x="158" y="164"/>
                </a:cubicBezTo>
                <a:cubicBezTo>
                  <a:pt x="146" y="176"/>
                  <a:pt x="146" y="176"/>
                  <a:pt x="146" y="176"/>
                </a:cubicBezTo>
                <a:cubicBezTo>
                  <a:pt x="228" y="258"/>
                  <a:pt x="228" y="258"/>
                  <a:pt x="228" y="258"/>
                </a:cubicBezTo>
                <a:cubicBezTo>
                  <a:pt x="257" y="228"/>
                  <a:pt x="257" y="228"/>
                  <a:pt x="257" y="228"/>
                </a:cubicBezTo>
                <a:cubicBezTo>
                  <a:pt x="176" y="147"/>
                  <a:pt x="176" y="147"/>
                  <a:pt x="176" y="147"/>
                </a:cubicBezTo>
                <a:cubicBezTo>
                  <a:pt x="164" y="159"/>
                  <a:pt x="164" y="159"/>
                  <a:pt x="164" y="159"/>
                </a:cubicBezTo>
                <a:cubicBezTo>
                  <a:pt x="146" y="141"/>
                  <a:pt x="146" y="141"/>
                  <a:pt x="146" y="141"/>
                </a:cubicBezTo>
                <a:cubicBezTo>
                  <a:pt x="159" y="126"/>
                  <a:pt x="168" y="106"/>
                  <a:pt x="168" y="84"/>
                </a:cubicBezTo>
                <a:cubicBezTo>
                  <a:pt x="168" y="38"/>
                  <a:pt x="130" y="0"/>
                  <a:pt x="84" y="0"/>
                </a:cubicBezTo>
                <a:cubicBezTo>
                  <a:pt x="38" y="0"/>
                  <a:pt x="0" y="38"/>
                  <a:pt x="0" y="84"/>
                </a:cubicBezTo>
                <a:cubicBezTo>
                  <a:pt x="0" y="131"/>
                  <a:pt x="38" y="168"/>
                  <a:pt x="84" y="168"/>
                </a:cubicBezTo>
                <a:close/>
                <a:moveTo>
                  <a:pt x="246" y="228"/>
                </a:moveTo>
                <a:cubicBezTo>
                  <a:pt x="228" y="247"/>
                  <a:pt x="228" y="247"/>
                  <a:pt x="228" y="247"/>
                </a:cubicBezTo>
                <a:cubicBezTo>
                  <a:pt x="157" y="176"/>
                  <a:pt x="157" y="176"/>
                  <a:pt x="157" y="176"/>
                </a:cubicBezTo>
                <a:cubicBezTo>
                  <a:pt x="176" y="158"/>
                  <a:pt x="176" y="158"/>
                  <a:pt x="176" y="158"/>
                </a:cubicBezTo>
                <a:lnTo>
                  <a:pt x="246" y="228"/>
                </a:lnTo>
                <a:close/>
                <a:moveTo>
                  <a:pt x="84" y="8"/>
                </a:moveTo>
                <a:cubicBezTo>
                  <a:pt x="126" y="8"/>
                  <a:pt x="160" y="42"/>
                  <a:pt x="160" y="84"/>
                </a:cubicBezTo>
                <a:cubicBezTo>
                  <a:pt x="160" y="126"/>
                  <a:pt x="126" y="160"/>
                  <a:pt x="84" y="160"/>
                </a:cubicBezTo>
                <a:cubicBezTo>
                  <a:pt x="42" y="160"/>
                  <a:pt x="8" y="126"/>
                  <a:pt x="8" y="84"/>
                </a:cubicBezTo>
                <a:cubicBezTo>
                  <a:pt x="8" y="42"/>
                  <a:pt x="42" y="8"/>
                  <a:pt x="84" y="8"/>
                </a:cubicBezTo>
                <a:close/>
              </a:path>
            </a:pathLst>
          </a:custGeom>
          <a:solidFill>
            <a:srgbClr val="4B3F93"/>
          </a:solidFill>
          <a:ln w="9525" cap="flat">
            <a:noFill/>
            <a:prstDash val="solid"/>
            <a:miter/>
          </a:ln>
          <a:effectLst>
            <a:outerShdw blurRad="254000" dist="2540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uk-UA" sz="2400"/>
          </a:p>
        </p:txBody>
      </p:sp>
    </p:spTree>
    <p:extLst>
      <p:ext uri="{BB962C8B-B14F-4D97-AF65-F5344CB8AC3E}">
        <p14:creationId xmlns:p14="http://schemas.microsoft.com/office/powerpoint/2010/main" val="4240109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32F62D-BD9B-4FC8-84BD-74D9DD839268}"/>
              </a:ext>
            </a:extLst>
          </p:cNvPr>
          <p:cNvSpPr>
            <a:spLocks noGrp="1"/>
          </p:cNvSpPr>
          <p:nvPr>
            <p:ph type="title"/>
          </p:nvPr>
        </p:nvSpPr>
        <p:spPr/>
        <p:txBody>
          <a:bodyPr/>
          <a:lstStyle/>
          <a:p>
            <a:r>
              <a:rPr lang="en-GB"/>
              <a:t>Challenges in the </a:t>
            </a:r>
            <a:r>
              <a:rPr lang="en-GB" err="1"/>
              <a:t>SubFab</a:t>
            </a:r>
            <a:r>
              <a:rPr lang="en-GB"/>
              <a:t> environment</a:t>
            </a:r>
          </a:p>
        </p:txBody>
      </p:sp>
      <p:sp>
        <p:nvSpPr>
          <p:cNvPr id="3" name="Slide Number Placeholder 2">
            <a:extLst>
              <a:ext uri="{FF2B5EF4-FFF2-40B4-BE49-F238E27FC236}">
                <a16:creationId xmlns:a16="http://schemas.microsoft.com/office/drawing/2014/main" id="{85B89B12-BE83-4826-8CB3-2061F7F3CE05}"/>
              </a:ext>
            </a:extLst>
          </p:cNvPr>
          <p:cNvSpPr>
            <a:spLocks noGrp="1"/>
          </p:cNvSpPr>
          <p:nvPr>
            <p:ph type="sldNum" sz="quarter" idx="12"/>
          </p:nvPr>
        </p:nvSpPr>
        <p:spPr/>
        <p:txBody>
          <a:bodyPr/>
          <a:lstStyle/>
          <a:p>
            <a:fld id="{A9A89980-3EE8-4686-8740-DD02678D93F4}" type="slidenum">
              <a:rPr lang="en-GB" smtClean="0"/>
              <a:pPr/>
              <a:t>3</a:t>
            </a:fld>
            <a:endParaRPr lang="en-GB"/>
          </a:p>
        </p:txBody>
      </p:sp>
      <p:pic>
        <p:nvPicPr>
          <p:cNvPr id="11" name="Picture Placeholder 10" descr="A circuit board&#10;&#10;Description automatically generated">
            <a:extLst>
              <a:ext uri="{FF2B5EF4-FFF2-40B4-BE49-F238E27FC236}">
                <a16:creationId xmlns:a16="http://schemas.microsoft.com/office/drawing/2014/main" id="{A6AAA108-7D1A-4E69-AB1B-1058EB4B78B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7293" b="27293"/>
          <a:stretch>
            <a:fillRect/>
          </a:stretch>
        </p:blipFill>
        <p:spPr/>
      </p:pic>
      <p:sp>
        <p:nvSpPr>
          <p:cNvPr id="9" name="Text Placeholder 8">
            <a:extLst>
              <a:ext uri="{FF2B5EF4-FFF2-40B4-BE49-F238E27FC236}">
                <a16:creationId xmlns:a16="http://schemas.microsoft.com/office/drawing/2014/main" id="{A1897946-F5C5-42B5-A70E-37E75B9AB19D}"/>
              </a:ext>
            </a:extLst>
          </p:cNvPr>
          <p:cNvSpPr>
            <a:spLocks noGrp="1"/>
          </p:cNvSpPr>
          <p:nvPr>
            <p:ph type="body" sz="quarter" idx="14"/>
          </p:nvPr>
        </p:nvSpPr>
        <p:spPr/>
        <p:txBody>
          <a:bodyPr/>
          <a:lstStyle/>
          <a:p>
            <a:r>
              <a:rPr lang="en-GB" dirty="0"/>
              <a:t>The </a:t>
            </a:r>
            <a:r>
              <a:rPr lang="en-GB" dirty="0" err="1"/>
              <a:t>SubFab</a:t>
            </a:r>
            <a:r>
              <a:rPr lang="en-GB" dirty="0"/>
              <a:t> can be a dangerous place</a:t>
            </a:r>
          </a:p>
        </p:txBody>
      </p:sp>
      <p:sp>
        <p:nvSpPr>
          <p:cNvPr id="12" name="Text Placeholder 11">
            <a:extLst>
              <a:ext uri="{FF2B5EF4-FFF2-40B4-BE49-F238E27FC236}">
                <a16:creationId xmlns:a16="http://schemas.microsoft.com/office/drawing/2014/main" id="{D8A904B6-D48C-4D0F-BCBC-18DE2441CDB5}"/>
              </a:ext>
            </a:extLst>
          </p:cNvPr>
          <p:cNvSpPr>
            <a:spLocks noGrp="1"/>
          </p:cNvSpPr>
          <p:nvPr>
            <p:ph type="body" sz="quarter" idx="15"/>
          </p:nvPr>
        </p:nvSpPr>
        <p:spPr/>
        <p:txBody>
          <a:bodyPr/>
          <a:lstStyle/>
          <a:p>
            <a:r>
              <a:rPr lang="en-GB"/>
              <a:t>A large space where people interact with machines and processes</a:t>
            </a:r>
            <a:br>
              <a:rPr lang="en-GB"/>
            </a:br>
            <a:endParaRPr lang="en-GB"/>
          </a:p>
          <a:p>
            <a:r>
              <a:rPr lang="en-GB"/>
              <a:t>Many suppliers often competing for the same workspace (e.g. overhead)</a:t>
            </a:r>
            <a:br>
              <a:rPr lang="en-GB"/>
            </a:br>
            <a:endParaRPr lang="en-GB"/>
          </a:p>
          <a:p>
            <a:r>
              <a:rPr lang="en-GB"/>
              <a:t>Challenging environments: toxic chemicals, restricted spaces, heavy equipment</a:t>
            </a:r>
            <a:br>
              <a:rPr lang="en-GB"/>
            </a:br>
            <a:endParaRPr lang="en-GB"/>
          </a:p>
          <a:p>
            <a:r>
              <a:rPr lang="en-GB"/>
              <a:t>Longevity of equipment lifecycle: design changes are slow to propagate</a:t>
            </a:r>
          </a:p>
          <a:p>
            <a:endParaRPr lang="en-GB"/>
          </a:p>
          <a:p>
            <a:r>
              <a:rPr lang="en-GB"/>
              <a:t>Time pressures: tool downtime</a:t>
            </a:r>
          </a:p>
          <a:p>
            <a:endParaRPr lang="en-GB"/>
          </a:p>
          <a:p>
            <a:endParaRPr lang="en-GB"/>
          </a:p>
        </p:txBody>
      </p:sp>
    </p:spTree>
    <p:extLst>
      <p:ext uri="{BB962C8B-B14F-4D97-AF65-F5344CB8AC3E}">
        <p14:creationId xmlns:p14="http://schemas.microsoft.com/office/powerpoint/2010/main" val="3115588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cake, sitting, food, table&#10;&#10;Description automatically generated">
            <a:extLst>
              <a:ext uri="{FF2B5EF4-FFF2-40B4-BE49-F238E27FC236}">
                <a16:creationId xmlns:a16="http://schemas.microsoft.com/office/drawing/2014/main" id="{2E945684-52A8-42EC-8E4C-4458EC4157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26"/>
          <a:stretch/>
        </p:blipFill>
        <p:spPr>
          <a:xfrm>
            <a:off x="0" y="0"/>
            <a:ext cx="12363451" cy="6858000"/>
          </a:xfrm>
          <a:prstGeom prst="rect">
            <a:avLst/>
          </a:prstGeom>
        </p:spPr>
      </p:pic>
      <p:sp>
        <p:nvSpPr>
          <p:cNvPr id="2" name="Title 1">
            <a:extLst>
              <a:ext uri="{FF2B5EF4-FFF2-40B4-BE49-F238E27FC236}">
                <a16:creationId xmlns:a16="http://schemas.microsoft.com/office/drawing/2014/main" id="{C201B386-154E-4027-A7B7-2F77C070D45E}"/>
              </a:ext>
            </a:extLst>
          </p:cNvPr>
          <p:cNvSpPr>
            <a:spLocks noGrp="1"/>
          </p:cNvSpPr>
          <p:nvPr>
            <p:ph type="title"/>
          </p:nvPr>
        </p:nvSpPr>
        <p:spPr/>
        <p:txBody>
          <a:bodyPr/>
          <a:lstStyle/>
          <a:p>
            <a:r>
              <a:rPr lang="en-GB"/>
              <a:t>Where have we come from?</a:t>
            </a:r>
          </a:p>
        </p:txBody>
      </p:sp>
      <p:sp>
        <p:nvSpPr>
          <p:cNvPr id="4" name="Slide Number Placeholder 3">
            <a:extLst>
              <a:ext uri="{FF2B5EF4-FFF2-40B4-BE49-F238E27FC236}">
                <a16:creationId xmlns:a16="http://schemas.microsoft.com/office/drawing/2014/main" id="{F77917CC-FC2E-45D2-8B6F-FE7183BDBE87}"/>
              </a:ext>
            </a:extLst>
          </p:cNvPr>
          <p:cNvSpPr>
            <a:spLocks noGrp="1"/>
          </p:cNvSpPr>
          <p:nvPr>
            <p:ph type="sldNum" sz="quarter" idx="12"/>
          </p:nvPr>
        </p:nvSpPr>
        <p:spPr/>
        <p:txBody>
          <a:bodyPr/>
          <a:lstStyle/>
          <a:p>
            <a:fld id="{B3CEEFAE-073D-426F-B1B3-DA068A342DA9}" type="slidenum">
              <a:rPr lang="en-US" smtClean="0"/>
              <a:pPr/>
              <a:t>4</a:t>
            </a:fld>
            <a:endParaRPr lang="en-US"/>
          </a:p>
        </p:txBody>
      </p:sp>
      <p:sp>
        <p:nvSpPr>
          <p:cNvPr id="5" name="Text Placeholder 4">
            <a:extLst>
              <a:ext uri="{FF2B5EF4-FFF2-40B4-BE49-F238E27FC236}">
                <a16:creationId xmlns:a16="http://schemas.microsoft.com/office/drawing/2014/main" id="{B179D139-7AC4-4B34-9B5E-BE449CDCDEF7}"/>
              </a:ext>
            </a:extLst>
          </p:cNvPr>
          <p:cNvSpPr>
            <a:spLocks noGrp="1"/>
          </p:cNvSpPr>
          <p:nvPr>
            <p:ph type="body" sz="quarter" idx="14"/>
          </p:nvPr>
        </p:nvSpPr>
        <p:spPr>
          <a:xfrm>
            <a:off x="508694" y="1324132"/>
            <a:ext cx="11173969" cy="435039"/>
          </a:xfrm>
        </p:spPr>
        <p:txBody>
          <a:bodyPr/>
          <a:lstStyle/>
          <a:p>
            <a:r>
              <a:rPr lang="en-GB"/>
              <a:t>2016 History Lesson</a:t>
            </a:r>
          </a:p>
        </p:txBody>
      </p:sp>
      <p:grpSp>
        <p:nvGrpSpPr>
          <p:cNvPr id="8" name="Group 7">
            <a:extLst>
              <a:ext uri="{FF2B5EF4-FFF2-40B4-BE49-F238E27FC236}">
                <a16:creationId xmlns:a16="http://schemas.microsoft.com/office/drawing/2014/main" id="{47FCDAA5-9E00-40B2-99CA-24A78358225F}"/>
              </a:ext>
            </a:extLst>
          </p:cNvPr>
          <p:cNvGrpSpPr/>
          <p:nvPr/>
        </p:nvGrpSpPr>
        <p:grpSpPr>
          <a:xfrm>
            <a:off x="582208" y="1818392"/>
            <a:ext cx="4324316" cy="3972112"/>
            <a:chOff x="582208" y="1818392"/>
            <a:chExt cx="4324316" cy="3972112"/>
          </a:xfrm>
        </p:grpSpPr>
        <p:pic>
          <p:nvPicPr>
            <p:cNvPr id="25" name="Picture 24">
              <a:extLst>
                <a:ext uri="{FF2B5EF4-FFF2-40B4-BE49-F238E27FC236}">
                  <a16:creationId xmlns:a16="http://schemas.microsoft.com/office/drawing/2014/main" id="{D0631FB5-D4A1-44AD-8960-292D40C4C8E1}"/>
                </a:ext>
              </a:extLst>
            </p:cNvPr>
            <p:cNvPicPr>
              <a:picLocks noChangeAspect="1"/>
            </p:cNvPicPr>
            <p:nvPr/>
          </p:nvPicPr>
          <p:blipFill>
            <a:blip r:embed="rId4"/>
            <a:stretch>
              <a:fillRect/>
            </a:stretch>
          </p:blipFill>
          <p:spPr>
            <a:xfrm rot="21130206">
              <a:off x="582208" y="1818392"/>
              <a:ext cx="4320367" cy="68493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9BFF0B4C-8089-4C56-8716-5B44D7702C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13229">
              <a:off x="1398270" y="4932987"/>
              <a:ext cx="3440721" cy="85751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B087F49C-F751-4AD0-AFB9-D4BA485603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700000">
              <a:off x="626468" y="3917637"/>
              <a:ext cx="1704382" cy="62849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134621F1-95CE-4EF3-ACFC-F3B4BC03AA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30151">
              <a:off x="2097487" y="3059140"/>
              <a:ext cx="2809037" cy="666551"/>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id="{8AD664E0-E30A-4704-B4AD-DCA190617B7E}"/>
              </a:ext>
            </a:extLst>
          </p:cNvPr>
          <p:cNvGrpSpPr/>
          <p:nvPr/>
        </p:nvGrpSpPr>
        <p:grpSpPr>
          <a:xfrm>
            <a:off x="5335675" y="1266092"/>
            <a:ext cx="6719969" cy="5265337"/>
            <a:chOff x="5335675" y="1266092"/>
            <a:chExt cx="6719969" cy="5265337"/>
          </a:xfrm>
        </p:grpSpPr>
        <p:sp>
          <p:nvSpPr>
            <p:cNvPr id="9" name="Rectangle: Rounded Corners 8">
              <a:extLst>
                <a:ext uri="{FF2B5EF4-FFF2-40B4-BE49-F238E27FC236}">
                  <a16:creationId xmlns:a16="http://schemas.microsoft.com/office/drawing/2014/main" id="{A1973817-0840-4CC5-AB76-50126DA8060B}"/>
                </a:ext>
              </a:extLst>
            </p:cNvPr>
            <p:cNvSpPr/>
            <p:nvPr/>
          </p:nvSpPr>
          <p:spPr>
            <a:xfrm>
              <a:off x="5335675" y="1266092"/>
              <a:ext cx="6719969" cy="5265337"/>
            </a:xfrm>
            <a:prstGeom prst="roundRect">
              <a:avLst>
                <a:gd name="adj" fmla="val 2354"/>
              </a:avLst>
            </a:prstGeom>
            <a:solidFill>
              <a:srgbClr val="39224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sz="2400"/>
                <a:t>Key challenges </a:t>
              </a:r>
            </a:p>
            <a:p>
              <a:pPr algn="r"/>
              <a:r>
                <a:rPr lang="en-GB" sz="2400"/>
                <a:t>– what lies beneath the iceberg?</a:t>
              </a:r>
            </a:p>
          </p:txBody>
        </p:sp>
        <p:grpSp>
          <p:nvGrpSpPr>
            <p:cNvPr id="7" name="Group 6">
              <a:extLst>
                <a:ext uri="{FF2B5EF4-FFF2-40B4-BE49-F238E27FC236}">
                  <a16:creationId xmlns:a16="http://schemas.microsoft.com/office/drawing/2014/main" id="{BB054556-BB43-4B59-A9E9-12A127B9F2EB}"/>
                </a:ext>
              </a:extLst>
            </p:cNvPr>
            <p:cNvGrpSpPr/>
            <p:nvPr/>
          </p:nvGrpSpPr>
          <p:grpSpPr>
            <a:xfrm>
              <a:off x="5596560" y="1514475"/>
              <a:ext cx="6073375" cy="4776519"/>
              <a:chOff x="646608" y="1514475"/>
              <a:chExt cx="6073375" cy="4776519"/>
            </a:xfrm>
          </p:grpSpPr>
          <p:grpSp>
            <p:nvGrpSpPr>
              <p:cNvPr id="28" name="Group 27">
                <a:extLst>
                  <a:ext uri="{FF2B5EF4-FFF2-40B4-BE49-F238E27FC236}">
                    <a16:creationId xmlns:a16="http://schemas.microsoft.com/office/drawing/2014/main" id="{CDBF2D0C-DBF2-48EC-9A8C-79E7C2670504}"/>
                  </a:ext>
                </a:extLst>
              </p:cNvPr>
              <p:cNvGrpSpPr/>
              <p:nvPr/>
            </p:nvGrpSpPr>
            <p:grpSpPr>
              <a:xfrm>
                <a:off x="646608" y="1514475"/>
                <a:ext cx="2699679" cy="4776519"/>
                <a:chOff x="1314450" y="1527174"/>
                <a:chExt cx="3514725" cy="5061367"/>
              </a:xfrm>
            </p:grpSpPr>
            <p:sp>
              <p:nvSpPr>
                <p:cNvPr id="29" name="Freeform 5">
                  <a:extLst>
                    <a:ext uri="{FF2B5EF4-FFF2-40B4-BE49-F238E27FC236}">
                      <a16:creationId xmlns:a16="http://schemas.microsoft.com/office/drawing/2014/main" id="{2F379726-B962-49CF-8E69-6F6548CD47B3}"/>
                    </a:ext>
                  </a:extLst>
                </p:cNvPr>
                <p:cNvSpPr>
                  <a:spLocks/>
                </p:cNvSpPr>
                <p:nvPr/>
              </p:nvSpPr>
              <p:spPr bwMode="auto">
                <a:xfrm>
                  <a:off x="1314450" y="1527174"/>
                  <a:ext cx="3514725" cy="1751603"/>
                </a:xfrm>
                <a:custGeom>
                  <a:avLst/>
                  <a:gdLst>
                    <a:gd name="T0" fmla="*/ 90 w 1401"/>
                    <a:gd name="T1" fmla="*/ 824 h 824"/>
                    <a:gd name="T2" fmla="*/ 305 w 1401"/>
                    <a:gd name="T3" fmla="*/ 412 h 824"/>
                    <a:gd name="T4" fmla="*/ 539 w 1401"/>
                    <a:gd name="T5" fmla="*/ 324 h 824"/>
                    <a:gd name="T6" fmla="*/ 715 w 1401"/>
                    <a:gd name="T7" fmla="*/ 87 h 824"/>
                    <a:gd name="T8" fmla="*/ 760 w 1401"/>
                    <a:gd name="T9" fmla="*/ 455 h 824"/>
                    <a:gd name="T10" fmla="*/ 528 w 1401"/>
                    <a:gd name="T11" fmla="*/ 707 h 824"/>
                    <a:gd name="T12" fmla="*/ 830 w 1401"/>
                    <a:gd name="T13" fmla="*/ 560 h 824"/>
                    <a:gd name="T14" fmla="*/ 1071 w 1401"/>
                    <a:gd name="T15" fmla="*/ 824 h 824"/>
                    <a:gd name="T16" fmla="*/ 1401 w 1401"/>
                    <a:gd name="T17" fmla="*/ 824 h 824"/>
                    <a:gd name="T18" fmla="*/ 1228 w 1401"/>
                    <a:gd name="T19" fmla="*/ 513 h 824"/>
                    <a:gd name="T20" fmla="*/ 1039 w 1401"/>
                    <a:gd name="T21" fmla="*/ 459 h 824"/>
                    <a:gd name="T22" fmla="*/ 709 w 1401"/>
                    <a:gd name="T23" fmla="*/ 0 h 824"/>
                    <a:gd name="T24" fmla="*/ 519 w 1401"/>
                    <a:gd name="T25" fmla="*/ 280 h 824"/>
                    <a:gd name="T26" fmla="*/ 290 w 1401"/>
                    <a:gd name="T27" fmla="*/ 357 h 824"/>
                    <a:gd name="T28" fmla="*/ 0 w 1401"/>
                    <a:gd name="T29" fmla="*/ 824 h 824"/>
                    <a:gd name="T30" fmla="*/ 90 w 1401"/>
                    <a:gd name="T31"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1" h="824">
                      <a:moveTo>
                        <a:pt x="90" y="824"/>
                      </a:moveTo>
                      <a:lnTo>
                        <a:pt x="305" y="412"/>
                      </a:lnTo>
                      <a:lnTo>
                        <a:pt x="539" y="324"/>
                      </a:lnTo>
                      <a:lnTo>
                        <a:pt x="715" y="87"/>
                      </a:lnTo>
                      <a:lnTo>
                        <a:pt x="760" y="455"/>
                      </a:lnTo>
                      <a:lnTo>
                        <a:pt x="528" y="707"/>
                      </a:lnTo>
                      <a:lnTo>
                        <a:pt x="830" y="560"/>
                      </a:lnTo>
                      <a:lnTo>
                        <a:pt x="1071" y="824"/>
                      </a:lnTo>
                      <a:lnTo>
                        <a:pt x="1401" y="824"/>
                      </a:lnTo>
                      <a:lnTo>
                        <a:pt x="1228" y="513"/>
                      </a:lnTo>
                      <a:lnTo>
                        <a:pt x="1039" y="459"/>
                      </a:lnTo>
                      <a:lnTo>
                        <a:pt x="709" y="0"/>
                      </a:lnTo>
                      <a:lnTo>
                        <a:pt x="519" y="280"/>
                      </a:lnTo>
                      <a:lnTo>
                        <a:pt x="290" y="357"/>
                      </a:lnTo>
                      <a:lnTo>
                        <a:pt x="0" y="824"/>
                      </a:lnTo>
                      <a:lnTo>
                        <a:pt x="90" y="824"/>
                      </a:lnTo>
                      <a:close/>
                    </a:path>
                  </a:pathLst>
                </a:custGeom>
                <a:solidFill>
                  <a:srgbClr val="08B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272727"/>
                    </a:solidFill>
                    <a:effectLst/>
                    <a:uLnTx/>
                    <a:uFillTx/>
                    <a:latin typeface="Open Sans Light" panose="020B0306030504020204" pitchFamily="34" charset="0"/>
                  </a:endParaRPr>
                </a:p>
              </p:txBody>
            </p:sp>
            <p:sp>
              <p:nvSpPr>
                <p:cNvPr id="30" name="Freeform 6">
                  <a:extLst>
                    <a:ext uri="{FF2B5EF4-FFF2-40B4-BE49-F238E27FC236}">
                      <a16:creationId xmlns:a16="http://schemas.microsoft.com/office/drawing/2014/main" id="{998A35A5-66F5-4203-A470-038B46A0DCDF}"/>
                    </a:ext>
                  </a:extLst>
                </p:cNvPr>
                <p:cNvSpPr>
                  <a:spLocks/>
                </p:cNvSpPr>
                <p:nvPr/>
              </p:nvSpPr>
              <p:spPr bwMode="auto">
                <a:xfrm>
                  <a:off x="1314450" y="3382938"/>
                  <a:ext cx="3514725" cy="671731"/>
                </a:xfrm>
                <a:custGeom>
                  <a:avLst/>
                  <a:gdLst>
                    <a:gd name="T0" fmla="*/ 1401 w 1401"/>
                    <a:gd name="T1" fmla="*/ 0 h 316"/>
                    <a:gd name="T2" fmla="*/ 0 w 1401"/>
                    <a:gd name="T3" fmla="*/ 0 h 316"/>
                    <a:gd name="T4" fmla="*/ 170 w 1401"/>
                    <a:gd name="T5" fmla="*/ 316 h 316"/>
                    <a:gd name="T6" fmla="*/ 1295 w 1401"/>
                    <a:gd name="T7" fmla="*/ 316 h 316"/>
                    <a:gd name="T8" fmla="*/ 1401 w 1401"/>
                    <a:gd name="T9" fmla="*/ 0 h 316"/>
                  </a:gdLst>
                  <a:ahLst/>
                  <a:cxnLst>
                    <a:cxn ang="0">
                      <a:pos x="T0" y="T1"/>
                    </a:cxn>
                    <a:cxn ang="0">
                      <a:pos x="T2" y="T3"/>
                    </a:cxn>
                    <a:cxn ang="0">
                      <a:pos x="T4" y="T5"/>
                    </a:cxn>
                    <a:cxn ang="0">
                      <a:pos x="T6" y="T7"/>
                    </a:cxn>
                    <a:cxn ang="0">
                      <a:pos x="T8" y="T9"/>
                    </a:cxn>
                  </a:cxnLst>
                  <a:rect l="0" t="0" r="r" b="b"/>
                  <a:pathLst>
                    <a:path w="1401" h="316">
                      <a:moveTo>
                        <a:pt x="1401" y="0"/>
                      </a:moveTo>
                      <a:lnTo>
                        <a:pt x="0" y="0"/>
                      </a:lnTo>
                      <a:lnTo>
                        <a:pt x="170" y="316"/>
                      </a:lnTo>
                      <a:lnTo>
                        <a:pt x="1295" y="316"/>
                      </a:lnTo>
                      <a:lnTo>
                        <a:pt x="1401" y="0"/>
                      </a:lnTo>
                      <a:close/>
                    </a:path>
                  </a:pathLst>
                </a:custGeom>
                <a:solidFill>
                  <a:srgbClr val="9FD9D2"/>
                </a:solidFill>
                <a:ln>
                  <a:noFill/>
                </a:ln>
              </p:spPr>
              <p:txBody>
                <a:bodyPr vert="horz" wrap="square" lIns="91416" tIns="45708" rIns="91416" bIns="45708"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272727"/>
                    </a:solidFill>
                    <a:effectLst/>
                    <a:uLnTx/>
                    <a:uFillTx/>
                    <a:latin typeface="Open Sans Light" panose="020B0306030504020204" pitchFamily="34" charset="0"/>
                  </a:endParaRPr>
                </a:p>
              </p:txBody>
            </p:sp>
            <p:sp>
              <p:nvSpPr>
                <p:cNvPr id="31" name="Freeform 7">
                  <a:extLst>
                    <a:ext uri="{FF2B5EF4-FFF2-40B4-BE49-F238E27FC236}">
                      <a16:creationId xmlns:a16="http://schemas.microsoft.com/office/drawing/2014/main" id="{E98EBC6D-9B72-43BE-9754-7BC4D2512210}"/>
                    </a:ext>
                  </a:extLst>
                </p:cNvPr>
                <p:cNvSpPr>
                  <a:spLocks/>
                </p:cNvSpPr>
                <p:nvPr/>
              </p:nvSpPr>
              <p:spPr bwMode="auto">
                <a:xfrm>
                  <a:off x="1740933" y="4054669"/>
                  <a:ext cx="2822317" cy="654725"/>
                </a:xfrm>
                <a:custGeom>
                  <a:avLst/>
                  <a:gdLst>
                    <a:gd name="T0" fmla="*/ 0 w 1125"/>
                    <a:gd name="T1" fmla="*/ 0 h 308"/>
                    <a:gd name="T2" fmla="*/ 79 w 1125"/>
                    <a:gd name="T3" fmla="*/ 308 h 308"/>
                    <a:gd name="T4" fmla="*/ 944 w 1125"/>
                    <a:gd name="T5" fmla="*/ 308 h 308"/>
                    <a:gd name="T6" fmla="*/ 1041 w 1125"/>
                    <a:gd name="T7" fmla="*/ 250 h 308"/>
                    <a:gd name="T8" fmla="*/ 1125 w 1125"/>
                    <a:gd name="T9" fmla="*/ 0 h 308"/>
                    <a:gd name="T10" fmla="*/ 0 w 1125"/>
                    <a:gd name="T11" fmla="*/ 0 h 308"/>
                  </a:gdLst>
                  <a:ahLst/>
                  <a:cxnLst>
                    <a:cxn ang="0">
                      <a:pos x="T0" y="T1"/>
                    </a:cxn>
                    <a:cxn ang="0">
                      <a:pos x="T2" y="T3"/>
                    </a:cxn>
                    <a:cxn ang="0">
                      <a:pos x="T4" y="T5"/>
                    </a:cxn>
                    <a:cxn ang="0">
                      <a:pos x="T6" y="T7"/>
                    </a:cxn>
                    <a:cxn ang="0">
                      <a:pos x="T8" y="T9"/>
                    </a:cxn>
                    <a:cxn ang="0">
                      <a:pos x="T10" y="T11"/>
                    </a:cxn>
                  </a:cxnLst>
                  <a:rect l="0" t="0" r="r" b="b"/>
                  <a:pathLst>
                    <a:path w="1125" h="308">
                      <a:moveTo>
                        <a:pt x="0" y="0"/>
                      </a:moveTo>
                      <a:lnTo>
                        <a:pt x="79" y="308"/>
                      </a:lnTo>
                      <a:lnTo>
                        <a:pt x="944" y="308"/>
                      </a:lnTo>
                      <a:lnTo>
                        <a:pt x="1041" y="250"/>
                      </a:lnTo>
                      <a:lnTo>
                        <a:pt x="1125" y="0"/>
                      </a:lnTo>
                      <a:lnTo>
                        <a:pt x="0" y="0"/>
                      </a:lnTo>
                      <a:close/>
                    </a:path>
                  </a:pathLst>
                </a:custGeom>
                <a:solidFill>
                  <a:srgbClr val="56A2BD"/>
                </a:solidFill>
                <a:ln>
                  <a:noFill/>
                </a:ln>
              </p:spPr>
              <p:txBody>
                <a:bodyPr vert="horz" wrap="square" lIns="91416" tIns="45708" rIns="91416" bIns="45708"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272727"/>
                    </a:solidFill>
                    <a:effectLst/>
                    <a:uLnTx/>
                    <a:uFillTx/>
                    <a:latin typeface="Open Sans Light" panose="020B0306030504020204" pitchFamily="34" charset="0"/>
                  </a:endParaRPr>
                </a:p>
              </p:txBody>
            </p:sp>
            <p:sp>
              <p:nvSpPr>
                <p:cNvPr id="32" name="Freeform 8">
                  <a:extLst>
                    <a:ext uri="{FF2B5EF4-FFF2-40B4-BE49-F238E27FC236}">
                      <a16:creationId xmlns:a16="http://schemas.microsoft.com/office/drawing/2014/main" id="{8A552AAD-70D1-42AE-B2E2-3D5A4B829CFD}"/>
                    </a:ext>
                  </a:extLst>
                </p:cNvPr>
                <p:cNvSpPr>
                  <a:spLocks/>
                </p:cNvSpPr>
                <p:nvPr/>
              </p:nvSpPr>
              <p:spPr bwMode="auto">
                <a:xfrm>
                  <a:off x="1939124" y="4709394"/>
                  <a:ext cx="2170048" cy="707869"/>
                </a:xfrm>
                <a:custGeom>
                  <a:avLst/>
                  <a:gdLst>
                    <a:gd name="T0" fmla="*/ 0 w 865"/>
                    <a:gd name="T1" fmla="*/ 0 h 333"/>
                    <a:gd name="T2" fmla="*/ 68 w 865"/>
                    <a:gd name="T3" fmla="*/ 258 h 333"/>
                    <a:gd name="T4" fmla="*/ 158 w 865"/>
                    <a:gd name="T5" fmla="*/ 218 h 333"/>
                    <a:gd name="T6" fmla="*/ 205 w 865"/>
                    <a:gd name="T7" fmla="*/ 333 h 333"/>
                    <a:gd name="T8" fmla="*/ 769 w 865"/>
                    <a:gd name="T9" fmla="*/ 333 h 333"/>
                    <a:gd name="T10" fmla="*/ 860 w 865"/>
                    <a:gd name="T11" fmla="*/ 2 h 333"/>
                    <a:gd name="T12" fmla="*/ 865 w 865"/>
                    <a:gd name="T13" fmla="*/ 0 h 333"/>
                    <a:gd name="T14" fmla="*/ 0 w 865"/>
                    <a:gd name="T15" fmla="*/ 0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5" h="333">
                      <a:moveTo>
                        <a:pt x="0" y="0"/>
                      </a:moveTo>
                      <a:lnTo>
                        <a:pt x="68" y="258"/>
                      </a:lnTo>
                      <a:lnTo>
                        <a:pt x="158" y="218"/>
                      </a:lnTo>
                      <a:lnTo>
                        <a:pt x="205" y="333"/>
                      </a:lnTo>
                      <a:lnTo>
                        <a:pt x="769" y="333"/>
                      </a:lnTo>
                      <a:lnTo>
                        <a:pt x="860" y="2"/>
                      </a:lnTo>
                      <a:lnTo>
                        <a:pt x="865" y="0"/>
                      </a:lnTo>
                      <a:lnTo>
                        <a:pt x="0" y="0"/>
                      </a:lnTo>
                      <a:close/>
                    </a:path>
                  </a:pathLst>
                </a:custGeom>
                <a:solidFill>
                  <a:srgbClr val="2585B3"/>
                </a:solidFill>
                <a:ln>
                  <a:noFill/>
                </a:ln>
              </p:spPr>
              <p:txBody>
                <a:bodyPr vert="horz" wrap="square" lIns="91416" tIns="45708" rIns="91416" bIns="45708"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272727"/>
                    </a:solidFill>
                    <a:effectLst/>
                    <a:uLnTx/>
                    <a:uFillTx/>
                    <a:latin typeface="Open Sans Light" panose="020B0306030504020204" pitchFamily="34" charset="0"/>
                  </a:endParaRPr>
                </a:p>
              </p:txBody>
            </p:sp>
            <p:sp>
              <p:nvSpPr>
                <p:cNvPr id="33" name="Freeform 9">
                  <a:extLst>
                    <a:ext uri="{FF2B5EF4-FFF2-40B4-BE49-F238E27FC236}">
                      <a16:creationId xmlns:a16="http://schemas.microsoft.com/office/drawing/2014/main" id="{6D0D85A4-830B-46E7-98CE-916DEDCC9772}"/>
                    </a:ext>
                  </a:extLst>
                </p:cNvPr>
                <p:cNvSpPr>
                  <a:spLocks/>
                </p:cNvSpPr>
                <p:nvPr/>
              </p:nvSpPr>
              <p:spPr bwMode="auto">
                <a:xfrm>
                  <a:off x="2453411" y="5413011"/>
                  <a:ext cx="1414921" cy="1175530"/>
                </a:xfrm>
                <a:custGeom>
                  <a:avLst/>
                  <a:gdLst>
                    <a:gd name="T0" fmla="*/ 0 w 564"/>
                    <a:gd name="T1" fmla="*/ 0 h 553"/>
                    <a:gd name="T2" fmla="*/ 225 w 564"/>
                    <a:gd name="T3" fmla="*/ 553 h 553"/>
                    <a:gd name="T4" fmla="*/ 346 w 564"/>
                    <a:gd name="T5" fmla="*/ 213 h 553"/>
                    <a:gd name="T6" fmla="*/ 478 w 564"/>
                    <a:gd name="T7" fmla="*/ 318 h 553"/>
                    <a:gd name="T8" fmla="*/ 564 w 564"/>
                    <a:gd name="T9" fmla="*/ 0 h 553"/>
                    <a:gd name="T10" fmla="*/ 0 w 564"/>
                    <a:gd name="T11" fmla="*/ 0 h 553"/>
                  </a:gdLst>
                  <a:ahLst/>
                  <a:cxnLst>
                    <a:cxn ang="0">
                      <a:pos x="T0" y="T1"/>
                    </a:cxn>
                    <a:cxn ang="0">
                      <a:pos x="T2" y="T3"/>
                    </a:cxn>
                    <a:cxn ang="0">
                      <a:pos x="T4" y="T5"/>
                    </a:cxn>
                    <a:cxn ang="0">
                      <a:pos x="T6" y="T7"/>
                    </a:cxn>
                    <a:cxn ang="0">
                      <a:pos x="T8" y="T9"/>
                    </a:cxn>
                    <a:cxn ang="0">
                      <a:pos x="T10" y="T11"/>
                    </a:cxn>
                  </a:cxnLst>
                  <a:rect l="0" t="0" r="r" b="b"/>
                  <a:pathLst>
                    <a:path w="564" h="553">
                      <a:moveTo>
                        <a:pt x="0" y="0"/>
                      </a:moveTo>
                      <a:lnTo>
                        <a:pt x="225" y="553"/>
                      </a:lnTo>
                      <a:lnTo>
                        <a:pt x="346" y="213"/>
                      </a:lnTo>
                      <a:lnTo>
                        <a:pt x="478" y="318"/>
                      </a:lnTo>
                      <a:lnTo>
                        <a:pt x="564" y="0"/>
                      </a:lnTo>
                      <a:lnTo>
                        <a:pt x="0" y="0"/>
                      </a:lnTo>
                      <a:close/>
                    </a:path>
                  </a:pathLst>
                </a:custGeom>
                <a:solidFill>
                  <a:srgbClr val="10599B"/>
                </a:solidFill>
                <a:ln>
                  <a:noFill/>
                </a:ln>
              </p:spPr>
              <p:txBody>
                <a:bodyPr vert="horz" wrap="square" lIns="91416" tIns="45708" rIns="91416" bIns="45708"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272727"/>
                    </a:solidFill>
                    <a:effectLst/>
                    <a:uLnTx/>
                    <a:uFillTx/>
                    <a:latin typeface="Open Sans Light" panose="020B0306030504020204" pitchFamily="34" charset="0"/>
                  </a:endParaRPr>
                </a:p>
              </p:txBody>
            </p:sp>
          </p:grpSp>
          <p:sp>
            <p:nvSpPr>
              <p:cNvPr id="6" name="Arrow: Left 5">
                <a:extLst>
                  <a:ext uri="{FF2B5EF4-FFF2-40B4-BE49-F238E27FC236}">
                    <a16:creationId xmlns:a16="http://schemas.microsoft.com/office/drawing/2014/main" id="{3F886324-4162-41B5-AFDF-DA1591673E8A}"/>
                  </a:ext>
                </a:extLst>
              </p:cNvPr>
              <p:cNvSpPr/>
              <p:nvPr/>
            </p:nvSpPr>
            <p:spPr bwMode="gray">
              <a:xfrm>
                <a:off x="3389509" y="3309113"/>
                <a:ext cx="3322442" cy="577326"/>
              </a:xfrm>
              <a:prstGeom prst="leftArrow">
                <a:avLst>
                  <a:gd name="adj1" fmla="val 100000"/>
                  <a:gd name="adj2" fmla="val 50000"/>
                </a:avLst>
              </a:prstGeom>
              <a:solidFill>
                <a:srgbClr val="9FD9D2"/>
              </a:solidFill>
              <a:ln>
                <a:solidFill>
                  <a:srgbClr val="9FD9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algn="ctr">
                  <a:lnSpc>
                    <a:spcPct val="95000"/>
                  </a:lnSpc>
                  <a:spcBef>
                    <a:spcPts val="400"/>
                  </a:spcBef>
                </a:pPr>
                <a:r>
                  <a:rPr lang="en-GB" sz="1600" b="1">
                    <a:solidFill>
                      <a:schemeClr val="bg1"/>
                    </a:solidFill>
                    <a:latin typeface="Calibri" panose="020F0502020204030204" pitchFamily="34" charset="0"/>
                    <a:cs typeface="Calibri" panose="020F0502020204030204" pitchFamily="34" charset="0"/>
                  </a:rPr>
                  <a:t>Health &amp; Safety Organisation</a:t>
                </a:r>
                <a:endParaRPr lang="en-GB" sz="1600">
                  <a:solidFill>
                    <a:schemeClr val="bg1"/>
                  </a:solidFill>
                  <a:latin typeface="Calibri" panose="020F0502020204030204" pitchFamily="34" charset="0"/>
                  <a:cs typeface="Calibri" panose="020F0502020204030204" pitchFamily="34" charset="0"/>
                </a:endParaRPr>
              </a:p>
              <a:p>
                <a:pPr algn="ctr">
                  <a:lnSpc>
                    <a:spcPct val="95000"/>
                  </a:lnSpc>
                  <a:spcBef>
                    <a:spcPts val="400"/>
                  </a:spcBef>
                </a:pPr>
                <a:r>
                  <a:rPr lang="en-GB" sz="1200">
                    <a:solidFill>
                      <a:schemeClr val="bg1"/>
                    </a:solidFill>
                    <a:latin typeface="Calibri" panose="020F0502020204030204" pitchFamily="34" charset="0"/>
                    <a:cs typeface="Calibri" panose="020F0502020204030204" pitchFamily="34" charset="0"/>
                  </a:rPr>
                  <a:t>Disproportionate field service representation</a:t>
                </a:r>
              </a:p>
            </p:txBody>
          </p:sp>
          <p:sp>
            <p:nvSpPr>
              <p:cNvPr id="48" name="Arrow: Left 47">
                <a:extLst>
                  <a:ext uri="{FF2B5EF4-FFF2-40B4-BE49-F238E27FC236}">
                    <a16:creationId xmlns:a16="http://schemas.microsoft.com/office/drawing/2014/main" id="{F49F9D50-02D7-490F-A861-F1198A465B11}"/>
                  </a:ext>
                </a:extLst>
              </p:cNvPr>
              <p:cNvSpPr/>
              <p:nvPr/>
            </p:nvSpPr>
            <p:spPr bwMode="gray">
              <a:xfrm>
                <a:off x="3397541" y="3943219"/>
                <a:ext cx="3322442" cy="577326"/>
              </a:xfrm>
              <a:prstGeom prst="leftArrow">
                <a:avLst>
                  <a:gd name="adj1" fmla="val 100000"/>
                  <a:gd name="adj2" fmla="val 50000"/>
                </a:avLst>
              </a:prstGeom>
              <a:solidFill>
                <a:srgbClr val="56A2BD"/>
              </a:solidFill>
              <a:ln>
                <a:solidFill>
                  <a:srgbClr val="56A2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algn="ctr">
                  <a:lnSpc>
                    <a:spcPct val="95000"/>
                  </a:lnSpc>
                  <a:spcBef>
                    <a:spcPts val="400"/>
                  </a:spcBef>
                </a:pPr>
                <a:r>
                  <a:rPr lang="en-GB" sz="1600" b="1">
                    <a:solidFill>
                      <a:schemeClr val="bg1"/>
                    </a:solidFill>
                    <a:latin typeface="Calibri" panose="020F0502020204030204" pitchFamily="34" charset="0"/>
                    <a:cs typeface="Calibri" panose="020F0502020204030204" pitchFamily="34" charset="0"/>
                  </a:rPr>
                  <a:t>Visibility of Data</a:t>
                </a:r>
                <a:endParaRPr lang="en-GB" sz="1600">
                  <a:solidFill>
                    <a:schemeClr val="bg1"/>
                  </a:solidFill>
                  <a:latin typeface="Calibri" panose="020F0502020204030204" pitchFamily="34" charset="0"/>
                  <a:cs typeface="Calibri" panose="020F0502020204030204" pitchFamily="34" charset="0"/>
                </a:endParaRPr>
              </a:p>
              <a:p>
                <a:pPr algn="ctr">
                  <a:lnSpc>
                    <a:spcPct val="95000"/>
                  </a:lnSpc>
                  <a:spcBef>
                    <a:spcPts val="400"/>
                  </a:spcBef>
                </a:pPr>
                <a:r>
                  <a:rPr lang="en-GB" sz="1200">
                    <a:solidFill>
                      <a:schemeClr val="bg1"/>
                    </a:solidFill>
                    <a:latin typeface="Calibri" panose="020F0502020204030204" pitchFamily="34" charset="0"/>
                    <a:cs typeface="Calibri" panose="020F0502020204030204" pitchFamily="34" charset="0"/>
                  </a:rPr>
                  <a:t>Inadequate near miss reporting</a:t>
                </a:r>
              </a:p>
            </p:txBody>
          </p:sp>
          <p:sp>
            <p:nvSpPr>
              <p:cNvPr id="49" name="Arrow: Left 48">
                <a:extLst>
                  <a:ext uri="{FF2B5EF4-FFF2-40B4-BE49-F238E27FC236}">
                    <a16:creationId xmlns:a16="http://schemas.microsoft.com/office/drawing/2014/main" id="{ADDCDBC6-FF0B-4FAB-9892-A0E781731CBE}"/>
                  </a:ext>
                </a:extLst>
              </p:cNvPr>
              <p:cNvSpPr/>
              <p:nvPr/>
            </p:nvSpPr>
            <p:spPr bwMode="gray">
              <a:xfrm>
                <a:off x="3397541" y="4562955"/>
                <a:ext cx="3322442" cy="577326"/>
              </a:xfrm>
              <a:prstGeom prst="leftArrow">
                <a:avLst>
                  <a:gd name="adj1" fmla="val 100000"/>
                  <a:gd name="adj2" fmla="val 50000"/>
                </a:avLst>
              </a:prstGeom>
              <a:solidFill>
                <a:srgbClr val="2585B3"/>
              </a:solidFill>
              <a:ln>
                <a:solidFill>
                  <a:srgbClr val="2585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algn="ctr">
                  <a:lnSpc>
                    <a:spcPct val="95000"/>
                  </a:lnSpc>
                  <a:spcBef>
                    <a:spcPts val="400"/>
                  </a:spcBef>
                </a:pPr>
                <a:r>
                  <a:rPr lang="en-GB" sz="1600" b="1">
                    <a:solidFill>
                      <a:schemeClr val="bg1"/>
                    </a:solidFill>
                    <a:latin typeface="Calibri" panose="020F0502020204030204" pitchFamily="34" charset="0"/>
                    <a:cs typeface="Calibri" panose="020F0502020204030204" pitchFamily="34" charset="0"/>
                  </a:rPr>
                  <a:t>Behaviours</a:t>
                </a:r>
                <a:endParaRPr lang="en-GB" sz="1600">
                  <a:solidFill>
                    <a:schemeClr val="bg1"/>
                  </a:solidFill>
                  <a:latin typeface="Calibri" panose="020F0502020204030204" pitchFamily="34" charset="0"/>
                  <a:cs typeface="Calibri" panose="020F0502020204030204" pitchFamily="34" charset="0"/>
                </a:endParaRPr>
              </a:p>
              <a:p>
                <a:pPr algn="ctr">
                  <a:lnSpc>
                    <a:spcPct val="95000"/>
                  </a:lnSpc>
                  <a:spcBef>
                    <a:spcPts val="400"/>
                  </a:spcBef>
                </a:pPr>
                <a:r>
                  <a:rPr lang="en-GB" sz="1200">
                    <a:solidFill>
                      <a:schemeClr val="bg1"/>
                    </a:solidFill>
                    <a:latin typeface="Calibri" panose="020F0502020204030204" pitchFamily="34" charset="0"/>
                    <a:cs typeface="Calibri" panose="020F0502020204030204" pitchFamily="34" charset="0"/>
                  </a:rPr>
                  <a:t>100% recordable cases cite human behaviour</a:t>
                </a:r>
              </a:p>
            </p:txBody>
          </p:sp>
          <p:sp>
            <p:nvSpPr>
              <p:cNvPr id="50" name="Arrow: Left 49">
                <a:extLst>
                  <a:ext uri="{FF2B5EF4-FFF2-40B4-BE49-F238E27FC236}">
                    <a16:creationId xmlns:a16="http://schemas.microsoft.com/office/drawing/2014/main" id="{8A338075-8975-423C-977A-BFA272B3C209}"/>
                  </a:ext>
                </a:extLst>
              </p:cNvPr>
              <p:cNvSpPr/>
              <p:nvPr/>
            </p:nvSpPr>
            <p:spPr bwMode="gray">
              <a:xfrm>
                <a:off x="3389509" y="5184944"/>
                <a:ext cx="3322442" cy="577326"/>
              </a:xfrm>
              <a:prstGeom prst="leftArrow">
                <a:avLst>
                  <a:gd name="adj1" fmla="val 100000"/>
                  <a:gd name="adj2" fmla="val 50000"/>
                </a:avLst>
              </a:prstGeom>
              <a:solidFill>
                <a:srgbClr val="10599B"/>
              </a:solidFill>
              <a:ln>
                <a:solidFill>
                  <a:srgbClr val="1059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algn="ctr">
                  <a:lnSpc>
                    <a:spcPct val="95000"/>
                  </a:lnSpc>
                  <a:spcBef>
                    <a:spcPts val="400"/>
                  </a:spcBef>
                </a:pPr>
                <a:r>
                  <a:rPr lang="en-GB" sz="1600" b="1">
                    <a:solidFill>
                      <a:schemeClr val="bg1"/>
                    </a:solidFill>
                    <a:latin typeface="Calibri" panose="020F0502020204030204" pitchFamily="34" charset="0"/>
                    <a:cs typeface="Calibri" panose="020F0502020204030204" pitchFamily="34" charset="0"/>
                  </a:rPr>
                  <a:t>Growth and Ramps</a:t>
                </a:r>
                <a:endParaRPr lang="en-GB" sz="1600">
                  <a:solidFill>
                    <a:schemeClr val="bg1"/>
                  </a:solidFill>
                  <a:latin typeface="Calibri" panose="020F0502020204030204" pitchFamily="34" charset="0"/>
                  <a:cs typeface="Calibri" panose="020F0502020204030204" pitchFamily="34" charset="0"/>
                </a:endParaRPr>
              </a:p>
              <a:p>
                <a:pPr algn="ctr">
                  <a:lnSpc>
                    <a:spcPct val="95000"/>
                  </a:lnSpc>
                  <a:spcBef>
                    <a:spcPts val="400"/>
                  </a:spcBef>
                </a:pPr>
                <a:r>
                  <a:rPr lang="en-GB" sz="1200">
                    <a:solidFill>
                      <a:schemeClr val="bg1"/>
                    </a:solidFill>
                    <a:latin typeface="Calibri" panose="020F0502020204030204" pitchFamily="34" charset="0"/>
                    <a:cs typeface="Calibri" panose="020F0502020204030204" pitchFamily="34" charset="0"/>
                  </a:rPr>
                  <a:t>Diluting our talent pool</a:t>
                </a:r>
              </a:p>
            </p:txBody>
          </p:sp>
        </p:grpSp>
      </p:grpSp>
      <p:pic>
        <p:nvPicPr>
          <p:cNvPr id="11" name="Picture 10">
            <a:extLst>
              <a:ext uri="{FF2B5EF4-FFF2-40B4-BE49-F238E27FC236}">
                <a16:creationId xmlns:a16="http://schemas.microsoft.com/office/drawing/2014/main" id="{1A34E4C8-78F7-441E-A509-F18FE22B2E58}"/>
              </a:ext>
            </a:extLst>
          </p:cNvPr>
          <p:cNvPicPr>
            <a:picLocks noChangeAspect="1"/>
          </p:cNvPicPr>
          <p:nvPr/>
        </p:nvPicPr>
        <p:blipFill>
          <a:blip r:embed="rId8"/>
          <a:stretch>
            <a:fillRect/>
          </a:stretch>
        </p:blipFill>
        <p:spPr>
          <a:xfrm rot="21113933">
            <a:off x="569634" y="1822662"/>
            <a:ext cx="4334480" cy="695422"/>
          </a:xfrm>
          <a:prstGeom prst="rect">
            <a:avLst/>
          </a:prstGeom>
          <a:ln>
            <a:solidFill>
              <a:schemeClr val="bg1">
                <a:lumMod val="75000"/>
              </a:schemeClr>
            </a:solidFill>
          </a:ln>
        </p:spPr>
      </p:pic>
    </p:spTree>
    <p:extLst>
      <p:ext uri="{BB962C8B-B14F-4D97-AF65-F5344CB8AC3E}">
        <p14:creationId xmlns:p14="http://schemas.microsoft.com/office/powerpoint/2010/main" val="1494513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562E-6589-4EAC-9456-4073C4592BAF}"/>
              </a:ext>
            </a:extLst>
          </p:cNvPr>
          <p:cNvSpPr>
            <a:spLocks noGrp="1"/>
          </p:cNvSpPr>
          <p:nvPr>
            <p:ph type="title"/>
          </p:nvPr>
        </p:nvSpPr>
        <p:spPr/>
        <p:txBody>
          <a:bodyPr/>
          <a:lstStyle/>
          <a:p>
            <a:r>
              <a:rPr lang="en-GB"/>
              <a:t>Our journey to world class</a:t>
            </a:r>
          </a:p>
        </p:txBody>
      </p:sp>
      <p:sp>
        <p:nvSpPr>
          <p:cNvPr id="4" name="Slide Number Placeholder 3">
            <a:extLst>
              <a:ext uri="{FF2B5EF4-FFF2-40B4-BE49-F238E27FC236}">
                <a16:creationId xmlns:a16="http://schemas.microsoft.com/office/drawing/2014/main" id="{F9645DDF-19F9-47B8-9578-4A67DC322A8C}"/>
              </a:ext>
            </a:extLst>
          </p:cNvPr>
          <p:cNvSpPr>
            <a:spLocks noGrp="1"/>
          </p:cNvSpPr>
          <p:nvPr>
            <p:ph type="sldNum" sz="quarter" idx="12"/>
          </p:nvPr>
        </p:nvSpPr>
        <p:spPr/>
        <p:txBody>
          <a:bodyPr/>
          <a:lstStyle/>
          <a:p>
            <a:fld id="{B3CEEFAE-073D-426F-B1B3-DA068A342DA9}" type="slidenum">
              <a:rPr lang="en-US" smtClean="0"/>
              <a:pPr/>
              <a:t>5</a:t>
            </a:fld>
            <a:endParaRPr lang="en-US"/>
          </a:p>
        </p:txBody>
      </p:sp>
      <p:sp>
        <p:nvSpPr>
          <p:cNvPr id="5" name="Text Placeholder 4">
            <a:extLst>
              <a:ext uri="{FF2B5EF4-FFF2-40B4-BE49-F238E27FC236}">
                <a16:creationId xmlns:a16="http://schemas.microsoft.com/office/drawing/2014/main" id="{7AB35953-62E3-4696-912A-891C139940ED}"/>
              </a:ext>
            </a:extLst>
          </p:cNvPr>
          <p:cNvSpPr>
            <a:spLocks noGrp="1"/>
          </p:cNvSpPr>
          <p:nvPr>
            <p:ph type="body" sz="quarter" idx="14"/>
          </p:nvPr>
        </p:nvSpPr>
        <p:spPr>
          <a:xfrm>
            <a:off x="508694" y="1395252"/>
            <a:ext cx="11173969" cy="435039"/>
          </a:xfrm>
        </p:spPr>
        <p:txBody>
          <a:bodyPr/>
          <a:lstStyle/>
          <a:p>
            <a:r>
              <a:rPr lang="en-GB"/>
              <a:t>History Lesson 2008 to 2019</a:t>
            </a:r>
          </a:p>
        </p:txBody>
      </p:sp>
      <p:sp>
        <p:nvSpPr>
          <p:cNvPr id="28" name="Freeform 66">
            <a:extLst>
              <a:ext uri="{FF2B5EF4-FFF2-40B4-BE49-F238E27FC236}">
                <a16:creationId xmlns:a16="http://schemas.microsoft.com/office/drawing/2014/main" id="{D0281494-6BA8-41B3-8875-071B2ECCA291}"/>
              </a:ext>
            </a:extLst>
          </p:cNvPr>
          <p:cNvSpPr/>
          <p:nvPr/>
        </p:nvSpPr>
        <p:spPr>
          <a:xfrm>
            <a:off x="8881273" y="1913225"/>
            <a:ext cx="2648047" cy="2470070"/>
          </a:xfrm>
          <a:custGeom>
            <a:avLst/>
            <a:gdLst>
              <a:gd name="connsiteX0" fmla="*/ 2354192 w 5008036"/>
              <a:gd name="connsiteY0" fmla="*/ 0 h 4671442"/>
              <a:gd name="connsiteX1" fmla="*/ 2360338 w 5008036"/>
              <a:gd name="connsiteY1" fmla="*/ 310 h 4671442"/>
              <a:gd name="connsiteX2" fmla="*/ 2366818 w 5008036"/>
              <a:gd name="connsiteY2" fmla="*/ 3 h 4671442"/>
              <a:gd name="connsiteX3" fmla="*/ 2366818 w 5008036"/>
              <a:gd name="connsiteY3" fmla="*/ 638 h 4671442"/>
              <a:gd name="connsiteX4" fmla="*/ 2589872 w 5008036"/>
              <a:gd name="connsiteY4" fmla="*/ 11902 h 4671442"/>
              <a:gd name="connsiteX5" fmla="*/ 4704228 w 5008036"/>
              <a:gd name="connsiteY5" fmla="*/ 2139724 h 4671442"/>
              <a:gd name="connsiteX6" fmla="*/ 4714380 w 5008036"/>
              <a:gd name="connsiteY6" fmla="*/ 2354125 h 4671442"/>
              <a:gd name="connsiteX7" fmla="*/ 4714684 w 5008036"/>
              <a:gd name="connsiteY7" fmla="*/ 2354125 h 4671442"/>
              <a:gd name="connsiteX8" fmla="*/ 4714684 w 5008036"/>
              <a:gd name="connsiteY8" fmla="*/ 2360565 h 4671442"/>
              <a:gd name="connsiteX9" fmla="*/ 4714980 w 5008036"/>
              <a:gd name="connsiteY9" fmla="*/ 2366816 h 4671442"/>
              <a:gd name="connsiteX10" fmla="*/ 4714684 w 5008036"/>
              <a:gd name="connsiteY10" fmla="*/ 2366816 h 4671442"/>
              <a:gd name="connsiteX11" fmla="*/ 4714684 w 5008036"/>
              <a:gd name="connsiteY11" fmla="*/ 3928679 h 4671442"/>
              <a:gd name="connsiteX12" fmla="*/ 5008036 w 5008036"/>
              <a:gd name="connsiteY12" fmla="*/ 3928679 h 4671442"/>
              <a:gd name="connsiteX13" fmla="*/ 4265272 w 5008036"/>
              <a:gd name="connsiteY13" fmla="*/ 4671442 h 4671442"/>
              <a:gd name="connsiteX14" fmla="*/ 3522508 w 5008036"/>
              <a:gd name="connsiteY14" fmla="*/ 3928679 h 4671442"/>
              <a:gd name="connsiteX15" fmla="*/ 3803212 w 5008036"/>
              <a:gd name="connsiteY15" fmla="*/ 3928679 h 4671442"/>
              <a:gd name="connsiteX16" fmla="*/ 3803212 w 5008036"/>
              <a:gd name="connsiteY16" fmla="*/ 2366816 h 4671442"/>
              <a:gd name="connsiteX17" fmla="*/ 3801126 w 5008036"/>
              <a:gd name="connsiteY17" fmla="*/ 2366816 h 4671442"/>
              <a:gd name="connsiteX18" fmla="*/ 3801126 w 5008036"/>
              <a:gd name="connsiteY18" fmla="*/ 2366815 h 4671442"/>
              <a:gd name="connsiteX19" fmla="*/ 2496434 w 5008036"/>
              <a:gd name="connsiteY19" fmla="*/ 921037 h 4671442"/>
              <a:gd name="connsiteX20" fmla="*/ 2360358 w 5008036"/>
              <a:gd name="connsiteY20" fmla="*/ 914166 h 4671442"/>
              <a:gd name="connsiteX21" fmla="*/ 2227396 w 5008036"/>
              <a:gd name="connsiteY21" fmla="*/ 920461 h 4671442"/>
              <a:gd name="connsiteX22" fmla="*/ 921038 w 5008036"/>
              <a:gd name="connsiteY22" fmla="*/ 2218552 h 4671442"/>
              <a:gd name="connsiteX23" fmla="*/ 913856 w 5008036"/>
              <a:gd name="connsiteY23" fmla="*/ 2360795 h 4671442"/>
              <a:gd name="connsiteX24" fmla="*/ 911470 w 5008036"/>
              <a:gd name="connsiteY24" fmla="*/ 2360795 h 4671442"/>
              <a:gd name="connsiteX25" fmla="*/ 911470 w 5008036"/>
              <a:gd name="connsiteY25" fmla="*/ 4192352 h 4671442"/>
              <a:gd name="connsiteX26" fmla="*/ 0 w 5008036"/>
              <a:gd name="connsiteY26" fmla="*/ 4192352 h 4671442"/>
              <a:gd name="connsiteX27" fmla="*/ 0 w 5008036"/>
              <a:gd name="connsiteY27" fmla="*/ 2354123 h 4671442"/>
              <a:gd name="connsiteX28" fmla="*/ 338 w 5008036"/>
              <a:gd name="connsiteY28" fmla="*/ 2354123 h 4671442"/>
              <a:gd name="connsiteX29" fmla="*/ 11904 w 5008036"/>
              <a:gd name="connsiteY29" fmla="*/ 2125114 h 4671442"/>
              <a:gd name="connsiteX30" fmla="*/ 2139726 w 5008036"/>
              <a:gd name="connsiteY30" fmla="*/ 10756 h 4671442"/>
              <a:gd name="connsiteX31" fmla="*/ 2354192 w 5008036"/>
              <a:gd name="connsiteY31" fmla="*/ 601 h 46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8036" h="4671442">
                <a:moveTo>
                  <a:pt x="2354192" y="0"/>
                </a:moveTo>
                <a:lnTo>
                  <a:pt x="2360338" y="310"/>
                </a:lnTo>
                <a:lnTo>
                  <a:pt x="2366818" y="3"/>
                </a:lnTo>
                <a:lnTo>
                  <a:pt x="2366818" y="638"/>
                </a:lnTo>
                <a:lnTo>
                  <a:pt x="2589872" y="11902"/>
                </a:lnTo>
                <a:cubicBezTo>
                  <a:pt x="3708912" y="125546"/>
                  <a:pt x="4597522" y="1018647"/>
                  <a:pt x="4704228" y="2139724"/>
                </a:cubicBezTo>
                <a:lnTo>
                  <a:pt x="4714380" y="2354125"/>
                </a:lnTo>
                <a:lnTo>
                  <a:pt x="4714684" y="2354125"/>
                </a:lnTo>
                <a:lnTo>
                  <a:pt x="4714684" y="2360565"/>
                </a:lnTo>
                <a:lnTo>
                  <a:pt x="4714980" y="2366816"/>
                </a:lnTo>
                <a:lnTo>
                  <a:pt x="4714684" y="2366816"/>
                </a:lnTo>
                <a:lnTo>
                  <a:pt x="4714684" y="3928679"/>
                </a:lnTo>
                <a:lnTo>
                  <a:pt x="5008036" y="3928679"/>
                </a:lnTo>
                <a:lnTo>
                  <a:pt x="4265272" y="4671442"/>
                </a:lnTo>
                <a:lnTo>
                  <a:pt x="3522508" y="3928679"/>
                </a:lnTo>
                <a:lnTo>
                  <a:pt x="3803212" y="3928679"/>
                </a:lnTo>
                <a:lnTo>
                  <a:pt x="3803212" y="2366816"/>
                </a:lnTo>
                <a:lnTo>
                  <a:pt x="3801126" y="2366816"/>
                </a:lnTo>
                <a:lnTo>
                  <a:pt x="3801126" y="2366815"/>
                </a:lnTo>
                <a:cubicBezTo>
                  <a:pt x="3801126" y="1614355"/>
                  <a:pt x="3229260" y="995460"/>
                  <a:pt x="2496434" y="921037"/>
                </a:cubicBezTo>
                <a:lnTo>
                  <a:pt x="2360358" y="914166"/>
                </a:lnTo>
                <a:lnTo>
                  <a:pt x="2227396" y="920461"/>
                </a:lnTo>
                <a:cubicBezTo>
                  <a:pt x="1539122" y="985972"/>
                  <a:pt x="990810" y="1531527"/>
                  <a:pt x="921038" y="2218552"/>
                </a:cubicBezTo>
                <a:lnTo>
                  <a:pt x="913856" y="2360795"/>
                </a:lnTo>
                <a:lnTo>
                  <a:pt x="911470" y="2360795"/>
                </a:lnTo>
                <a:lnTo>
                  <a:pt x="911470" y="4192352"/>
                </a:lnTo>
                <a:lnTo>
                  <a:pt x="0" y="4192352"/>
                </a:lnTo>
                <a:lnTo>
                  <a:pt x="0" y="2354123"/>
                </a:lnTo>
                <a:lnTo>
                  <a:pt x="338" y="2354123"/>
                </a:lnTo>
                <a:lnTo>
                  <a:pt x="11904" y="2125114"/>
                </a:lnTo>
                <a:cubicBezTo>
                  <a:pt x="125548" y="1006074"/>
                  <a:pt x="1018650" y="117461"/>
                  <a:pt x="2139726" y="10756"/>
                </a:cubicBezTo>
                <a:lnTo>
                  <a:pt x="2354192" y="601"/>
                </a:lnTo>
                <a:close/>
              </a:path>
            </a:pathLst>
          </a:custGeom>
          <a:solidFill>
            <a:srgbClr val="2E2E2E"/>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id-ID" sz="3599"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9" name="Freeform 65">
            <a:extLst>
              <a:ext uri="{FF2B5EF4-FFF2-40B4-BE49-F238E27FC236}">
                <a16:creationId xmlns:a16="http://schemas.microsoft.com/office/drawing/2014/main" id="{0DCFB51E-8E2E-4EB7-9B7D-E0C24D3CA689}"/>
              </a:ext>
            </a:extLst>
          </p:cNvPr>
          <p:cNvSpPr/>
          <p:nvPr/>
        </p:nvSpPr>
        <p:spPr>
          <a:xfrm rot="10800000" flipH="1">
            <a:off x="6861229" y="3851952"/>
            <a:ext cx="2647084" cy="2470071"/>
          </a:xfrm>
          <a:custGeom>
            <a:avLst/>
            <a:gdLst>
              <a:gd name="connsiteX0" fmla="*/ 4263450 w 5006214"/>
              <a:gd name="connsiteY0" fmla="*/ 4671443 h 4671443"/>
              <a:gd name="connsiteX1" fmla="*/ 5006214 w 5006214"/>
              <a:gd name="connsiteY1" fmla="*/ 3928679 h 4671443"/>
              <a:gd name="connsiteX2" fmla="*/ 4712860 w 5006214"/>
              <a:gd name="connsiteY2" fmla="*/ 3928679 h 4671443"/>
              <a:gd name="connsiteX3" fmla="*/ 4712860 w 5006214"/>
              <a:gd name="connsiteY3" fmla="*/ 2366816 h 4671443"/>
              <a:gd name="connsiteX4" fmla="*/ 4713158 w 5006214"/>
              <a:gd name="connsiteY4" fmla="*/ 2366816 h 4671443"/>
              <a:gd name="connsiteX5" fmla="*/ 4712860 w 5006214"/>
              <a:gd name="connsiteY5" fmla="*/ 2360522 h 4671443"/>
              <a:gd name="connsiteX6" fmla="*/ 4712860 w 5006214"/>
              <a:gd name="connsiteY6" fmla="*/ 2354127 h 4671443"/>
              <a:gd name="connsiteX7" fmla="*/ 4712558 w 5006214"/>
              <a:gd name="connsiteY7" fmla="*/ 2354127 h 4671443"/>
              <a:gd name="connsiteX8" fmla="*/ 4702406 w 5006214"/>
              <a:gd name="connsiteY8" fmla="*/ 2139724 h 4671443"/>
              <a:gd name="connsiteX9" fmla="*/ 2588047 w 5006214"/>
              <a:gd name="connsiteY9" fmla="*/ 11902 h 4671443"/>
              <a:gd name="connsiteX10" fmla="*/ 2366820 w 5006214"/>
              <a:gd name="connsiteY10" fmla="*/ 730 h 4671443"/>
              <a:gd name="connsiteX11" fmla="*/ 2366820 w 5006214"/>
              <a:gd name="connsiteY11" fmla="*/ 3 h 4671443"/>
              <a:gd name="connsiteX12" fmla="*/ 2359391 w 5006214"/>
              <a:gd name="connsiteY12" fmla="*/ 355 h 4671443"/>
              <a:gd name="connsiteX13" fmla="*/ 2352367 w 5006214"/>
              <a:gd name="connsiteY13" fmla="*/ 0 h 4671443"/>
              <a:gd name="connsiteX14" fmla="*/ 2352367 w 5006214"/>
              <a:gd name="connsiteY14" fmla="*/ 687 h 4671443"/>
              <a:gd name="connsiteX15" fmla="*/ 2139728 w 5006214"/>
              <a:gd name="connsiteY15" fmla="*/ 10755 h 4671443"/>
              <a:gd name="connsiteX16" fmla="*/ 11905 w 5006214"/>
              <a:gd name="connsiteY16" fmla="*/ 2125115 h 4671443"/>
              <a:gd name="connsiteX17" fmla="*/ 341 w 5006214"/>
              <a:gd name="connsiteY17" fmla="*/ 2354124 h 4671443"/>
              <a:gd name="connsiteX18" fmla="*/ 0 w 5006214"/>
              <a:gd name="connsiteY18" fmla="*/ 2354124 h 4671443"/>
              <a:gd name="connsiteX19" fmla="*/ 0 w 5006214"/>
              <a:gd name="connsiteY19" fmla="*/ 4192353 h 4671443"/>
              <a:gd name="connsiteX20" fmla="*/ 911470 w 5006214"/>
              <a:gd name="connsiteY20" fmla="*/ 4192353 h 4671443"/>
              <a:gd name="connsiteX21" fmla="*/ 911470 w 5006214"/>
              <a:gd name="connsiteY21" fmla="*/ 2360795 h 4671443"/>
              <a:gd name="connsiteX22" fmla="*/ 913858 w 5006214"/>
              <a:gd name="connsiteY22" fmla="*/ 2360795 h 4671443"/>
              <a:gd name="connsiteX23" fmla="*/ 921041 w 5006214"/>
              <a:gd name="connsiteY23" fmla="*/ 2218552 h 4671443"/>
              <a:gd name="connsiteX24" fmla="*/ 2227397 w 5006214"/>
              <a:gd name="connsiteY24" fmla="*/ 920461 h 4671443"/>
              <a:gd name="connsiteX25" fmla="*/ 2359421 w 5006214"/>
              <a:gd name="connsiteY25" fmla="*/ 914210 h 4671443"/>
              <a:gd name="connsiteX26" fmla="*/ 2494610 w 5006214"/>
              <a:gd name="connsiteY26" fmla="*/ 921037 h 4671443"/>
              <a:gd name="connsiteX27" fmla="*/ 3799302 w 5006214"/>
              <a:gd name="connsiteY27" fmla="*/ 2366815 h 4671443"/>
              <a:gd name="connsiteX28" fmla="*/ 3799302 w 5006214"/>
              <a:gd name="connsiteY28" fmla="*/ 2366816 h 4671443"/>
              <a:gd name="connsiteX29" fmla="*/ 3801392 w 5006214"/>
              <a:gd name="connsiteY29" fmla="*/ 2366816 h 4671443"/>
              <a:gd name="connsiteX30" fmla="*/ 3801392 w 5006214"/>
              <a:gd name="connsiteY30" fmla="*/ 3928679 h 4671443"/>
              <a:gd name="connsiteX31" fmla="*/ 3520686 w 5006214"/>
              <a:gd name="connsiteY31" fmla="*/ 3928679 h 467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6214" h="4671443">
                <a:moveTo>
                  <a:pt x="4263450" y="4671443"/>
                </a:moveTo>
                <a:lnTo>
                  <a:pt x="5006214" y="3928679"/>
                </a:lnTo>
                <a:lnTo>
                  <a:pt x="4712860" y="3928679"/>
                </a:lnTo>
                <a:lnTo>
                  <a:pt x="4712860" y="2366816"/>
                </a:lnTo>
                <a:lnTo>
                  <a:pt x="4713158" y="2366816"/>
                </a:lnTo>
                <a:lnTo>
                  <a:pt x="4712860" y="2360522"/>
                </a:lnTo>
                <a:lnTo>
                  <a:pt x="4712860" y="2354127"/>
                </a:lnTo>
                <a:lnTo>
                  <a:pt x="4712558" y="2354127"/>
                </a:lnTo>
                <a:lnTo>
                  <a:pt x="4702406" y="2139724"/>
                </a:lnTo>
                <a:cubicBezTo>
                  <a:pt x="4595700" y="1018648"/>
                  <a:pt x="3707088" y="125546"/>
                  <a:pt x="2588047" y="11902"/>
                </a:cubicBezTo>
                <a:lnTo>
                  <a:pt x="2366820" y="730"/>
                </a:lnTo>
                <a:lnTo>
                  <a:pt x="2366820" y="3"/>
                </a:lnTo>
                <a:lnTo>
                  <a:pt x="2359391" y="355"/>
                </a:lnTo>
                <a:lnTo>
                  <a:pt x="2352367" y="0"/>
                </a:lnTo>
                <a:lnTo>
                  <a:pt x="2352367" y="687"/>
                </a:lnTo>
                <a:lnTo>
                  <a:pt x="2139728" y="10755"/>
                </a:lnTo>
                <a:cubicBezTo>
                  <a:pt x="1018651" y="117461"/>
                  <a:pt x="125550" y="1006074"/>
                  <a:pt x="11905" y="2125115"/>
                </a:cubicBezTo>
                <a:lnTo>
                  <a:pt x="341" y="2354124"/>
                </a:lnTo>
                <a:lnTo>
                  <a:pt x="0" y="2354124"/>
                </a:lnTo>
                <a:lnTo>
                  <a:pt x="0" y="4192353"/>
                </a:lnTo>
                <a:lnTo>
                  <a:pt x="911470" y="4192353"/>
                </a:lnTo>
                <a:lnTo>
                  <a:pt x="911470" y="2360795"/>
                </a:lnTo>
                <a:lnTo>
                  <a:pt x="913858" y="2360795"/>
                </a:lnTo>
                <a:lnTo>
                  <a:pt x="921041" y="2218552"/>
                </a:lnTo>
                <a:cubicBezTo>
                  <a:pt x="990813" y="1531528"/>
                  <a:pt x="1539123" y="985972"/>
                  <a:pt x="2227397" y="920461"/>
                </a:cubicBezTo>
                <a:lnTo>
                  <a:pt x="2359421" y="914210"/>
                </a:lnTo>
                <a:lnTo>
                  <a:pt x="2494610" y="921037"/>
                </a:lnTo>
                <a:cubicBezTo>
                  <a:pt x="3227436" y="995460"/>
                  <a:pt x="3799302" y="1614355"/>
                  <a:pt x="3799302" y="2366815"/>
                </a:cubicBezTo>
                <a:lnTo>
                  <a:pt x="3799302" y="2366816"/>
                </a:lnTo>
                <a:lnTo>
                  <a:pt x="3801392" y="2366816"/>
                </a:lnTo>
                <a:lnTo>
                  <a:pt x="3801392" y="3928679"/>
                </a:lnTo>
                <a:lnTo>
                  <a:pt x="3520686" y="3928679"/>
                </a:lnTo>
                <a:close/>
              </a:path>
            </a:pathLst>
          </a:custGeom>
          <a:solidFill>
            <a:srgbClr val="0F51A9"/>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id-ID" sz="3599"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0" name="Freeform 64">
            <a:extLst>
              <a:ext uri="{FF2B5EF4-FFF2-40B4-BE49-F238E27FC236}">
                <a16:creationId xmlns:a16="http://schemas.microsoft.com/office/drawing/2014/main" id="{AA141459-6142-452B-A965-96E562E8E6B6}"/>
              </a:ext>
            </a:extLst>
          </p:cNvPr>
          <p:cNvSpPr/>
          <p:nvPr/>
        </p:nvSpPr>
        <p:spPr>
          <a:xfrm>
            <a:off x="4850242" y="1913225"/>
            <a:ext cx="2648047" cy="2470070"/>
          </a:xfrm>
          <a:custGeom>
            <a:avLst/>
            <a:gdLst>
              <a:gd name="connsiteX0" fmla="*/ 2354193 w 5008036"/>
              <a:gd name="connsiteY0" fmla="*/ 0 h 4671442"/>
              <a:gd name="connsiteX1" fmla="*/ 2360333 w 5008036"/>
              <a:gd name="connsiteY1" fmla="*/ 310 h 4671442"/>
              <a:gd name="connsiteX2" fmla="*/ 2366818 w 5008036"/>
              <a:gd name="connsiteY2" fmla="*/ 3 h 4671442"/>
              <a:gd name="connsiteX3" fmla="*/ 2366818 w 5008036"/>
              <a:gd name="connsiteY3" fmla="*/ 637 h 4671442"/>
              <a:gd name="connsiteX4" fmla="*/ 2589873 w 5008036"/>
              <a:gd name="connsiteY4" fmla="*/ 11902 h 4671442"/>
              <a:gd name="connsiteX5" fmla="*/ 4704230 w 5008036"/>
              <a:gd name="connsiteY5" fmla="*/ 2139724 h 4671442"/>
              <a:gd name="connsiteX6" fmla="*/ 4714381 w 5008036"/>
              <a:gd name="connsiteY6" fmla="*/ 2354125 h 4671442"/>
              <a:gd name="connsiteX7" fmla="*/ 4714686 w 5008036"/>
              <a:gd name="connsiteY7" fmla="*/ 2354125 h 4671442"/>
              <a:gd name="connsiteX8" fmla="*/ 4714686 w 5008036"/>
              <a:gd name="connsiteY8" fmla="*/ 2360565 h 4671442"/>
              <a:gd name="connsiteX9" fmla="*/ 4714982 w 5008036"/>
              <a:gd name="connsiteY9" fmla="*/ 2366816 h 4671442"/>
              <a:gd name="connsiteX10" fmla="*/ 4714686 w 5008036"/>
              <a:gd name="connsiteY10" fmla="*/ 2366816 h 4671442"/>
              <a:gd name="connsiteX11" fmla="*/ 4714686 w 5008036"/>
              <a:gd name="connsiteY11" fmla="*/ 3928679 h 4671442"/>
              <a:gd name="connsiteX12" fmla="*/ 5008036 w 5008036"/>
              <a:gd name="connsiteY12" fmla="*/ 3928679 h 4671442"/>
              <a:gd name="connsiteX13" fmla="*/ 4265273 w 5008036"/>
              <a:gd name="connsiteY13" fmla="*/ 4671442 h 4671442"/>
              <a:gd name="connsiteX14" fmla="*/ 3522510 w 5008036"/>
              <a:gd name="connsiteY14" fmla="*/ 3928679 h 4671442"/>
              <a:gd name="connsiteX15" fmla="*/ 3803215 w 5008036"/>
              <a:gd name="connsiteY15" fmla="*/ 3928679 h 4671442"/>
              <a:gd name="connsiteX16" fmla="*/ 3803215 w 5008036"/>
              <a:gd name="connsiteY16" fmla="*/ 2366816 h 4671442"/>
              <a:gd name="connsiteX17" fmla="*/ 3801126 w 5008036"/>
              <a:gd name="connsiteY17" fmla="*/ 2366816 h 4671442"/>
              <a:gd name="connsiteX18" fmla="*/ 3801126 w 5008036"/>
              <a:gd name="connsiteY18" fmla="*/ 2366815 h 4671442"/>
              <a:gd name="connsiteX19" fmla="*/ 2496435 w 5008036"/>
              <a:gd name="connsiteY19" fmla="*/ 921037 h 4671442"/>
              <a:gd name="connsiteX20" fmla="*/ 2360353 w 5008036"/>
              <a:gd name="connsiteY20" fmla="*/ 914165 h 4671442"/>
              <a:gd name="connsiteX21" fmla="*/ 2227396 w 5008036"/>
              <a:gd name="connsiteY21" fmla="*/ 920461 h 4671442"/>
              <a:gd name="connsiteX22" fmla="*/ 921040 w 5008036"/>
              <a:gd name="connsiteY22" fmla="*/ 2218551 h 4671442"/>
              <a:gd name="connsiteX23" fmla="*/ 913857 w 5008036"/>
              <a:gd name="connsiteY23" fmla="*/ 2360794 h 4671442"/>
              <a:gd name="connsiteX24" fmla="*/ 911471 w 5008036"/>
              <a:gd name="connsiteY24" fmla="*/ 2360794 h 4671442"/>
              <a:gd name="connsiteX25" fmla="*/ 911471 w 5008036"/>
              <a:gd name="connsiteY25" fmla="*/ 4192352 h 4671442"/>
              <a:gd name="connsiteX26" fmla="*/ 0 w 5008036"/>
              <a:gd name="connsiteY26" fmla="*/ 4192352 h 4671442"/>
              <a:gd name="connsiteX27" fmla="*/ 0 w 5008036"/>
              <a:gd name="connsiteY27" fmla="*/ 2354123 h 4671442"/>
              <a:gd name="connsiteX28" fmla="*/ 340 w 5008036"/>
              <a:gd name="connsiteY28" fmla="*/ 2354123 h 4671442"/>
              <a:gd name="connsiteX29" fmla="*/ 11905 w 5008036"/>
              <a:gd name="connsiteY29" fmla="*/ 2125114 h 4671442"/>
              <a:gd name="connsiteX30" fmla="*/ 2139726 w 5008036"/>
              <a:gd name="connsiteY30" fmla="*/ 10755 h 4671442"/>
              <a:gd name="connsiteX31" fmla="*/ 2354193 w 5008036"/>
              <a:gd name="connsiteY31" fmla="*/ 601 h 46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8036" h="4671442">
                <a:moveTo>
                  <a:pt x="2354193" y="0"/>
                </a:moveTo>
                <a:lnTo>
                  <a:pt x="2360333" y="310"/>
                </a:lnTo>
                <a:lnTo>
                  <a:pt x="2366818" y="3"/>
                </a:lnTo>
                <a:lnTo>
                  <a:pt x="2366818" y="637"/>
                </a:lnTo>
                <a:lnTo>
                  <a:pt x="2589873" y="11902"/>
                </a:lnTo>
                <a:cubicBezTo>
                  <a:pt x="3708912" y="125546"/>
                  <a:pt x="4597525" y="1018647"/>
                  <a:pt x="4704230" y="2139724"/>
                </a:cubicBezTo>
                <a:lnTo>
                  <a:pt x="4714381" y="2354125"/>
                </a:lnTo>
                <a:lnTo>
                  <a:pt x="4714686" y="2354125"/>
                </a:lnTo>
                <a:lnTo>
                  <a:pt x="4714686" y="2360565"/>
                </a:lnTo>
                <a:lnTo>
                  <a:pt x="4714982" y="2366816"/>
                </a:lnTo>
                <a:lnTo>
                  <a:pt x="4714686" y="2366816"/>
                </a:lnTo>
                <a:lnTo>
                  <a:pt x="4714686" y="3928679"/>
                </a:lnTo>
                <a:lnTo>
                  <a:pt x="5008036" y="3928679"/>
                </a:lnTo>
                <a:lnTo>
                  <a:pt x="4265273" y="4671442"/>
                </a:lnTo>
                <a:lnTo>
                  <a:pt x="3522510" y="3928679"/>
                </a:lnTo>
                <a:lnTo>
                  <a:pt x="3803215" y="3928679"/>
                </a:lnTo>
                <a:lnTo>
                  <a:pt x="3803215" y="2366816"/>
                </a:lnTo>
                <a:lnTo>
                  <a:pt x="3801126" y="2366816"/>
                </a:lnTo>
                <a:lnTo>
                  <a:pt x="3801126" y="2366815"/>
                </a:lnTo>
                <a:cubicBezTo>
                  <a:pt x="3801126" y="1614355"/>
                  <a:pt x="3229261" y="995460"/>
                  <a:pt x="2496435" y="921037"/>
                </a:cubicBezTo>
                <a:lnTo>
                  <a:pt x="2360353" y="914165"/>
                </a:lnTo>
                <a:lnTo>
                  <a:pt x="2227396" y="920461"/>
                </a:lnTo>
                <a:cubicBezTo>
                  <a:pt x="1539122" y="985971"/>
                  <a:pt x="990812" y="1531526"/>
                  <a:pt x="921040" y="2218551"/>
                </a:cubicBezTo>
                <a:lnTo>
                  <a:pt x="913857" y="2360794"/>
                </a:lnTo>
                <a:lnTo>
                  <a:pt x="911471" y="2360794"/>
                </a:lnTo>
                <a:lnTo>
                  <a:pt x="911471" y="4192352"/>
                </a:lnTo>
                <a:lnTo>
                  <a:pt x="0" y="4192352"/>
                </a:lnTo>
                <a:lnTo>
                  <a:pt x="0" y="2354123"/>
                </a:lnTo>
                <a:lnTo>
                  <a:pt x="340" y="2354123"/>
                </a:lnTo>
                <a:lnTo>
                  <a:pt x="11905" y="2125114"/>
                </a:lnTo>
                <a:cubicBezTo>
                  <a:pt x="125549" y="1006073"/>
                  <a:pt x="1018650" y="117461"/>
                  <a:pt x="2139726" y="10755"/>
                </a:cubicBezTo>
                <a:lnTo>
                  <a:pt x="2354193" y="601"/>
                </a:lnTo>
                <a:close/>
              </a:path>
            </a:pathLst>
          </a:custGeom>
          <a:solidFill>
            <a:srgbClr val="0A67D4"/>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id-ID" sz="3599"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1" name="Freeform 63">
            <a:extLst>
              <a:ext uri="{FF2B5EF4-FFF2-40B4-BE49-F238E27FC236}">
                <a16:creationId xmlns:a16="http://schemas.microsoft.com/office/drawing/2014/main" id="{471859C8-F470-4604-9598-857398C6561C}"/>
              </a:ext>
            </a:extLst>
          </p:cNvPr>
          <p:cNvSpPr/>
          <p:nvPr/>
        </p:nvSpPr>
        <p:spPr>
          <a:xfrm rot="16200000" flipH="1">
            <a:off x="2930332" y="3763445"/>
            <a:ext cx="2470071" cy="2647084"/>
          </a:xfrm>
          <a:custGeom>
            <a:avLst/>
            <a:gdLst>
              <a:gd name="connsiteX0" fmla="*/ 0 w 4671443"/>
              <a:gd name="connsiteY0" fmla="*/ 4263451 h 5006214"/>
              <a:gd name="connsiteX1" fmla="*/ 742763 w 4671443"/>
              <a:gd name="connsiteY1" fmla="*/ 5006214 h 5006214"/>
              <a:gd name="connsiteX2" fmla="*/ 742763 w 4671443"/>
              <a:gd name="connsiteY2" fmla="*/ 4712862 h 5006214"/>
              <a:gd name="connsiteX3" fmla="*/ 2304626 w 4671443"/>
              <a:gd name="connsiteY3" fmla="*/ 4712862 h 5006214"/>
              <a:gd name="connsiteX4" fmla="*/ 2304626 w 4671443"/>
              <a:gd name="connsiteY4" fmla="*/ 4713159 h 5006214"/>
              <a:gd name="connsiteX5" fmla="*/ 2310900 w 4671443"/>
              <a:gd name="connsiteY5" fmla="*/ 4712862 h 5006214"/>
              <a:gd name="connsiteX6" fmla="*/ 2317316 w 4671443"/>
              <a:gd name="connsiteY6" fmla="*/ 4712862 h 5006214"/>
              <a:gd name="connsiteX7" fmla="*/ 2317316 w 4671443"/>
              <a:gd name="connsiteY7" fmla="*/ 4712558 h 5006214"/>
              <a:gd name="connsiteX8" fmla="*/ 2531719 w 4671443"/>
              <a:gd name="connsiteY8" fmla="*/ 4702407 h 5006214"/>
              <a:gd name="connsiteX9" fmla="*/ 4659541 w 4671443"/>
              <a:gd name="connsiteY9" fmla="*/ 2588048 h 5006214"/>
              <a:gd name="connsiteX10" fmla="*/ 4670713 w 4671443"/>
              <a:gd name="connsiteY10" fmla="*/ 2366820 h 5006214"/>
              <a:gd name="connsiteX11" fmla="*/ 4671440 w 4671443"/>
              <a:gd name="connsiteY11" fmla="*/ 2366820 h 5006214"/>
              <a:gd name="connsiteX12" fmla="*/ 4671088 w 4671443"/>
              <a:gd name="connsiteY12" fmla="*/ 2359392 h 5006214"/>
              <a:gd name="connsiteX13" fmla="*/ 4671443 w 4671443"/>
              <a:gd name="connsiteY13" fmla="*/ 2352368 h 5006214"/>
              <a:gd name="connsiteX14" fmla="*/ 4670756 w 4671443"/>
              <a:gd name="connsiteY14" fmla="*/ 2352368 h 5006214"/>
              <a:gd name="connsiteX15" fmla="*/ 4660688 w 4671443"/>
              <a:gd name="connsiteY15" fmla="*/ 2139729 h 5006214"/>
              <a:gd name="connsiteX16" fmla="*/ 2546328 w 4671443"/>
              <a:gd name="connsiteY16" fmla="*/ 11906 h 5006214"/>
              <a:gd name="connsiteX17" fmla="*/ 2317319 w 4671443"/>
              <a:gd name="connsiteY17" fmla="*/ 341 h 5006214"/>
              <a:gd name="connsiteX18" fmla="*/ 2317319 w 4671443"/>
              <a:gd name="connsiteY18" fmla="*/ 0 h 5006214"/>
              <a:gd name="connsiteX19" fmla="*/ 479089 w 4671443"/>
              <a:gd name="connsiteY19" fmla="*/ 0 h 5006214"/>
              <a:gd name="connsiteX20" fmla="*/ 479089 w 4671443"/>
              <a:gd name="connsiteY20" fmla="*/ 911471 h 5006214"/>
              <a:gd name="connsiteX21" fmla="*/ 2310647 w 4671443"/>
              <a:gd name="connsiteY21" fmla="*/ 911471 h 5006214"/>
              <a:gd name="connsiteX22" fmla="*/ 2310647 w 4671443"/>
              <a:gd name="connsiteY22" fmla="*/ 913859 h 5006214"/>
              <a:gd name="connsiteX23" fmla="*/ 2452891 w 4671443"/>
              <a:gd name="connsiteY23" fmla="*/ 921041 h 5006214"/>
              <a:gd name="connsiteX24" fmla="*/ 3750982 w 4671443"/>
              <a:gd name="connsiteY24" fmla="*/ 2227398 h 5006214"/>
              <a:gd name="connsiteX25" fmla="*/ 3757233 w 4671443"/>
              <a:gd name="connsiteY25" fmla="*/ 2359422 h 5006214"/>
              <a:gd name="connsiteX26" fmla="*/ 3750406 w 4671443"/>
              <a:gd name="connsiteY26" fmla="*/ 2494611 h 5006214"/>
              <a:gd name="connsiteX27" fmla="*/ 2304627 w 4671443"/>
              <a:gd name="connsiteY27" fmla="*/ 3799303 h 5006214"/>
              <a:gd name="connsiteX28" fmla="*/ 2304626 w 4671443"/>
              <a:gd name="connsiteY28" fmla="*/ 3799303 h 5006214"/>
              <a:gd name="connsiteX29" fmla="*/ 2304626 w 4671443"/>
              <a:gd name="connsiteY29" fmla="*/ 3801392 h 5006214"/>
              <a:gd name="connsiteX30" fmla="*/ 742763 w 4671443"/>
              <a:gd name="connsiteY30" fmla="*/ 3801392 h 5006214"/>
              <a:gd name="connsiteX31" fmla="*/ 742763 w 4671443"/>
              <a:gd name="connsiteY31" fmla="*/ 3520688 h 50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1443" h="5006214">
                <a:moveTo>
                  <a:pt x="0" y="4263451"/>
                </a:moveTo>
                <a:lnTo>
                  <a:pt x="742763" y="5006214"/>
                </a:lnTo>
                <a:lnTo>
                  <a:pt x="742763" y="4712862"/>
                </a:lnTo>
                <a:lnTo>
                  <a:pt x="2304626" y="4712862"/>
                </a:lnTo>
                <a:lnTo>
                  <a:pt x="2304626" y="4713159"/>
                </a:lnTo>
                <a:lnTo>
                  <a:pt x="2310900" y="4712862"/>
                </a:lnTo>
                <a:lnTo>
                  <a:pt x="2317316" y="4712862"/>
                </a:lnTo>
                <a:lnTo>
                  <a:pt x="2317316" y="4712558"/>
                </a:lnTo>
                <a:lnTo>
                  <a:pt x="2531719" y="4702407"/>
                </a:lnTo>
                <a:cubicBezTo>
                  <a:pt x="3652795" y="4595701"/>
                  <a:pt x="4545897" y="3707088"/>
                  <a:pt x="4659541" y="2588048"/>
                </a:cubicBezTo>
                <a:lnTo>
                  <a:pt x="4670713" y="2366820"/>
                </a:lnTo>
                <a:lnTo>
                  <a:pt x="4671440" y="2366820"/>
                </a:lnTo>
                <a:lnTo>
                  <a:pt x="4671088" y="2359392"/>
                </a:lnTo>
                <a:lnTo>
                  <a:pt x="4671443" y="2352368"/>
                </a:lnTo>
                <a:lnTo>
                  <a:pt x="4670756" y="2352368"/>
                </a:lnTo>
                <a:lnTo>
                  <a:pt x="4660688" y="2139729"/>
                </a:lnTo>
                <a:cubicBezTo>
                  <a:pt x="4553982" y="1018652"/>
                  <a:pt x="3665369" y="125551"/>
                  <a:pt x="2546328" y="11906"/>
                </a:cubicBezTo>
                <a:lnTo>
                  <a:pt x="2317319" y="341"/>
                </a:lnTo>
                <a:lnTo>
                  <a:pt x="2317319" y="0"/>
                </a:lnTo>
                <a:lnTo>
                  <a:pt x="479089" y="0"/>
                </a:lnTo>
                <a:lnTo>
                  <a:pt x="479089" y="911471"/>
                </a:lnTo>
                <a:lnTo>
                  <a:pt x="2310647" y="911471"/>
                </a:lnTo>
                <a:lnTo>
                  <a:pt x="2310647" y="913859"/>
                </a:lnTo>
                <a:lnTo>
                  <a:pt x="2452891" y="921041"/>
                </a:lnTo>
                <a:cubicBezTo>
                  <a:pt x="3139915" y="990813"/>
                  <a:pt x="3685471" y="1539124"/>
                  <a:pt x="3750982" y="2227398"/>
                </a:cubicBezTo>
                <a:lnTo>
                  <a:pt x="3757233" y="2359422"/>
                </a:lnTo>
                <a:lnTo>
                  <a:pt x="3750406" y="2494611"/>
                </a:lnTo>
                <a:cubicBezTo>
                  <a:pt x="3675983" y="3227437"/>
                  <a:pt x="3057088" y="3799303"/>
                  <a:pt x="2304627" y="3799303"/>
                </a:cubicBezTo>
                <a:lnTo>
                  <a:pt x="2304626" y="3799303"/>
                </a:lnTo>
                <a:lnTo>
                  <a:pt x="2304626" y="3801392"/>
                </a:lnTo>
                <a:lnTo>
                  <a:pt x="742763" y="3801392"/>
                </a:lnTo>
                <a:lnTo>
                  <a:pt x="742763" y="3520688"/>
                </a:lnTo>
                <a:close/>
              </a:path>
            </a:pathLst>
          </a:custGeom>
          <a:solidFill>
            <a:srgbClr val="1BB1EC"/>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2" name="Freeform 62">
            <a:extLst>
              <a:ext uri="{FF2B5EF4-FFF2-40B4-BE49-F238E27FC236}">
                <a16:creationId xmlns:a16="http://schemas.microsoft.com/office/drawing/2014/main" id="{B74CF847-E526-493C-9B7C-EAB60A767970}"/>
              </a:ext>
            </a:extLst>
          </p:cNvPr>
          <p:cNvSpPr/>
          <p:nvPr/>
        </p:nvSpPr>
        <p:spPr>
          <a:xfrm>
            <a:off x="830840" y="1913225"/>
            <a:ext cx="2648050" cy="2470071"/>
          </a:xfrm>
          <a:custGeom>
            <a:avLst/>
            <a:gdLst>
              <a:gd name="connsiteX0" fmla="*/ 2354193 w 5008041"/>
              <a:gd name="connsiteY0" fmla="*/ 0 h 4671444"/>
              <a:gd name="connsiteX1" fmla="*/ 2360354 w 5008041"/>
              <a:gd name="connsiteY1" fmla="*/ 311 h 4671444"/>
              <a:gd name="connsiteX2" fmla="*/ 2366818 w 5008041"/>
              <a:gd name="connsiteY2" fmla="*/ 5 h 4671444"/>
              <a:gd name="connsiteX3" fmla="*/ 2366818 w 5008041"/>
              <a:gd name="connsiteY3" fmla="*/ 638 h 4671444"/>
              <a:gd name="connsiteX4" fmla="*/ 2589873 w 5008041"/>
              <a:gd name="connsiteY4" fmla="*/ 11902 h 4671444"/>
              <a:gd name="connsiteX5" fmla="*/ 4704230 w 5008041"/>
              <a:gd name="connsiteY5" fmla="*/ 2139725 h 4671444"/>
              <a:gd name="connsiteX6" fmla="*/ 4714381 w 5008041"/>
              <a:gd name="connsiteY6" fmla="*/ 2354123 h 4671444"/>
              <a:gd name="connsiteX7" fmla="*/ 4714684 w 5008041"/>
              <a:gd name="connsiteY7" fmla="*/ 2354123 h 4671444"/>
              <a:gd name="connsiteX8" fmla="*/ 4714684 w 5008041"/>
              <a:gd name="connsiteY8" fmla="*/ 2360523 h 4671444"/>
              <a:gd name="connsiteX9" fmla="*/ 4714982 w 5008041"/>
              <a:gd name="connsiteY9" fmla="*/ 2366816 h 4671444"/>
              <a:gd name="connsiteX10" fmla="*/ 4714684 w 5008041"/>
              <a:gd name="connsiteY10" fmla="*/ 2366816 h 4671444"/>
              <a:gd name="connsiteX11" fmla="*/ 4714684 w 5008041"/>
              <a:gd name="connsiteY11" fmla="*/ 3928681 h 4671444"/>
              <a:gd name="connsiteX12" fmla="*/ 5008041 w 5008041"/>
              <a:gd name="connsiteY12" fmla="*/ 3928681 h 4671444"/>
              <a:gd name="connsiteX13" fmla="*/ 4265277 w 5008041"/>
              <a:gd name="connsiteY13" fmla="*/ 4671444 h 4671444"/>
              <a:gd name="connsiteX14" fmla="*/ 3522514 w 5008041"/>
              <a:gd name="connsiteY14" fmla="*/ 3928681 h 4671444"/>
              <a:gd name="connsiteX15" fmla="*/ 3803213 w 5008041"/>
              <a:gd name="connsiteY15" fmla="*/ 3928681 h 4671444"/>
              <a:gd name="connsiteX16" fmla="*/ 3803213 w 5008041"/>
              <a:gd name="connsiteY16" fmla="*/ 2366816 h 4671444"/>
              <a:gd name="connsiteX17" fmla="*/ 3801127 w 5008041"/>
              <a:gd name="connsiteY17" fmla="*/ 2366816 h 4671444"/>
              <a:gd name="connsiteX18" fmla="*/ 3801127 w 5008041"/>
              <a:gd name="connsiteY18" fmla="*/ 2366815 h 4671444"/>
              <a:gd name="connsiteX19" fmla="*/ 2496436 w 5008041"/>
              <a:gd name="connsiteY19" fmla="*/ 921037 h 4671444"/>
              <a:gd name="connsiteX20" fmla="*/ 2360374 w 5008041"/>
              <a:gd name="connsiteY20" fmla="*/ 914167 h 4671444"/>
              <a:gd name="connsiteX21" fmla="*/ 2227396 w 5008041"/>
              <a:gd name="connsiteY21" fmla="*/ 920463 h 4671444"/>
              <a:gd name="connsiteX22" fmla="*/ 921040 w 5008041"/>
              <a:gd name="connsiteY22" fmla="*/ 2218554 h 4671444"/>
              <a:gd name="connsiteX23" fmla="*/ 913857 w 5008041"/>
              <a:gd name="connsiteY23" fmla="*/ 2360796 h 4671444"/>
              <a:gd name="connsiteX24" fmla="*/ 911471 w 5008041"/>
              <a:gd name="connsiteY24" fmla="*/ 2360796 h 4671444"/>
              <a:gd name="connsiteX25" fmla="*/ 911471 w 5008041"/>
              <a:gd name="connsiteY25" fmla="*/ 4192352 h 4671444"/>
              <a:gd name="connsiteX26" fmla="*/ 0 w 5008041"/>
              <a:gd name="connsiteY26" fmla="*/ 4192352 h 4671444"/>
              <a:gd name="connsiteX27" fmla="*/ 0 w 5008041"/>
              <a:gd name="connsiteY27" fmla="*/ 2354123 h 4671444"/>
              <a:gd name="connsiteX28" fmla="*/ 340 w 5008041"/>
              <a:gd name="connsiteY28" fmla="*/ 2354123 h 4671444"/>
              <a:gd name="connsiteX29" fmla="*/ 11905 w 5008041"/>
              <a:gd name="connsiteY29" fmla="*/ 2125116 h 4671444"/>
              <a:gd name="connsiteX30" fmla="*/ 2139726 w 5008041"/>
              <a:gd name="connsiteY30" fmla="*/ 10757 h 4671444"/>
              <a:gd name="connsiteX31" fmla="*/ 2354193 w 5008041"/>
              <a:gd name="connsiteY31" fmla="*/ 603 h 46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8041" h="4671444">
                <a:moveTo>
                  <a:pt x="2354193" y="0"/>
                </a:moveTo>
                <a:lnTo>
                  <a:pt x="2360354" y="311"/>
                </a:lnTo>
                <a:lnTo>
                  <a:pt x="2366818" y="5"/>
                </a:lnTo>
                <a:lnTo>
                  <a:pt x="2366818" y="638"/>
                </a:lnTo>
                <a:lnTo>
                  <a:pt x="2589873" y="11902"/>
                </a:lnTo>
                <a:cubicBezTo>
                  <a:pt x="3708913" y="125546"/>
                  <a:pt x="4597525" y="1018648"/>
                  <a:pt x="4704230" y="2139725"/>
                </a:cubicBezTo>
                <a:lnTo>
                  <a:pt x="4714381" y="2354123"/>
                </a:lnTo>
                <a:lnTo>
                  <a:pt x="4714684" y="2354123"/>
                </a:lnTo>
                <a:lnTo>
                  <a:pt x="4714684" y="2360523"/>
                </a:lnTo>
                <a:lnTo>
                  <a:pt x="4714982" y="2366816"/>
                </a:lnTo>
                <a:lnTo>
                  <a:pt x="4714684" y="2366816"/>
                </a:lnTo>
                <a:lnTo>
                  <a:pt x="4714684" y="3928681"/>
                </a:lnTo>
                <a:lnTo>
                  <a:pt x="5008041" y="3928681"/>
                </a:lnTo>
                <a:lnTo>
                  <a:pt x="4265277" y="4671444"/>
                </a:lnTo>
                <a:lnTo>
                  <a:pt x="3522514" y="3928681"/>
                </a:lnTo>
                <a:lnTo>
                  <a:pt x="3803213" y="3928681"/>
                </a:lnTo>
                <a:lnTo>
                  <a:pt x="3803213" y="2366816"/>
                </a:lnTo>
                <a:lnTo>
                  <a:pt x="3801127" y="2366816"/>
                </a:lnTo>
                <a:lnTo>
                  <a:pt x="3801127" y="2366815"/>
                </a:lnTo>
                <a:cubicBezTo>
                  <a:pt x="3801127" y="1614355"/>
                  <a:pt x="3229261" y="995460"/>
                  <a:pt x="2496436" y="921037"/>
                </a:cubicBezTo>
                <a:lnTo>
                  <a:pt x="2360374" y="914167"/>
                </a:lnTo>
                <a:lnTo>
                  <a:pt x="2227396" y="920463"/>
                </a:lnTo>
                <a:cubicBezTo>
                  <a:pt x="1539122" y="985974"/>
                  <a:pt x="990811" y="1531529"/>
                  <a:pt x="921040" y="2218554"/>
                </a:cubicBezTo>
                <a:lnTo>
                  <a:pt x="913857" y="2360796"/>
                </a:lnTo>
                <a:lnTo>
                  <a:pt x="911471" y="2360796"/>
                </a:lnTo>
                <a:lnTo>
                  <a:pt x="911471" y="4192352"/>
                </a:lnTo>
                <a:lnTo>
                  <a:pt x="0" y="4192352"/>
                </a:lnTo>
                <a:lnTo>
                  <a:pt x="0" y="2354123"/>
                </a:lnTo>
                <a:lnTo>
                  <a:pt x="340" y="2354123"/>
                </a:lnTo>
                <a:lnTo>
                  <a:pt x="11905" y="2125116"/>
                </a:lnTo>
                <a:cubicBezTo>
                  <a:pt x="125549" y="1006076"/>
                  <a:pt x="1018650" y="117463"/>
                  <a:pt x="2139726" y="10757"/>
                </a:cubicBezTo>
                <a:lnTo>
                  <a:pt x="2354193" y="603"/>
                </a:lnTo>
                <a:close/>
              </a:path>
            </a:pathLst>
          </a:custGeom>
          <a:solidFill>
            <a:srgbClr val="27AC95"/>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8" name="TextBox 37">
            <a:extLst>
              <a:ext uri="{FF2B5EF4-FFF2-40B4-BE49-F238E27FC236}">
                <a16:creationId xmlns:a16="http://schemas.microsoft.com/office/drawing/2014/main" id="{0F466468-CF3F-4D08-83CB-83ACF7AB5E7B}"/>
              </a:ext>
            </a:extLst>
          </p:cNvPr>
          <p:cNvSpPr txBox="1"/>
          <p:nvPr/>
        </p:nvSpPr>
        <p:spPr>
          <a:xfrm>
            <a:off x="1718424" y="3322566"/>
            <a:ext cx="755336" cy="384721"/>
          </a:xfrm>
          <a:prstGeom prst="rect">
            <a:avLst/>
          </a:prstGeom>
          <a:noFill/>
        </p:spPr>
        <p:txBody>
          <a:bodyPr wrap="none" rtlCol="0" anchor="ctr" anchorCtr="0">
            <a:spAutoFit/>
          </a:bodyPr>
          <a:lstStyle/>
          <a:p>
            <a:pPr algn="ctr" defTabSz="914217"/>
            <a:r>
              <a:rPr lang="en-US" sz="1900" b="1" spc="150">
                <a:solidFill>
                  <a:srgbClr val="000000"/>
                </a:solidFill>
                <a:latin typeface="Bebas Neue" pitchFamily="2" charset="0"/>
                <a:ea typeface="League Spartan" charset="0"/>
                <a:cs typeface="Poppins" pitchFamily="2" charset="77"/>
              </a:rPr>
              <a:t>2008</a:t>
            </a:r>
          </a:p>
        </p:txBody>
      </p:sp>
      <p:sp>
        <p:nvSpPr>
          <p:cNvPr id="39" name="Subtitle 2">
            <a:extLst>
              <a:ext uri="{FF2B5EF4-FFF2-40B4-BE49-F238E27FC236}">
                <a16:creationId xmlns:a16="http://schemas.microsoft.com/office/drawing/2014/main" id="{3129E328-98FC-4E55-B00D-847FA0224A6C}"/>
              </a:ext>
            </a:extLst>
          </p:cNvPr>
          <p:cNvSpPr txBox="1">
            <a:spLocks/>
          </p:cNvSpPr>
          <p:nvPr/>
        </p:nvSpPr>
        <p:spPr>
          <a:xfrm>
            <a:off x="1349338" y="3726147"/>
            <a:ext cx="1456212" cy="172861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Edwards launch a </a:t>
            </a:r>
            <a:r>
              <a:rPr lang="en-US" sz="130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behavioural</a:t>
            </a: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 safety program called </a:t>
            </a:r>
            <a:r>
              <a:rPr lang="en-US" sz="130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ActSafe</a:t>
            </a: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 &amp; </a:t>
            </a:r>
            <a:r>
              <a:rPr lang="en-US" sz="130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LeadSafe</a:t>
            </a: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 Focus is internal. Accident rates fall. </a:t>
            </a:r>
          </a:p>
        </p:txBody>
      </p:sp>
      <p:sp>
        <p:nvSpPr>
          <p:cNvPr id="40" name="TextBox 39">
            <a:extLst>
              <a:ext uri="{FF2B5EF4-FFF2-40B4-BE49-F238E27FC236}">
                <a16:creationId xmlns:a16="http://schemas.microsoft.com/office/drawing/2014/main" id="{F13DF805-1432-447D-81CA-CBD1FCEE99B6}"/>
              </a:ext>
            </a:extLst>
          </p:cNvPr>
          <p:cNvSpPr txBox="1"/>
          <p:nvPr/>
        </p:nvSpPr>
        <p:spPr>
          <a:xfrm>
            <a:off x="5736981" y="3322566"/>
            <a:ext cx="755336" cy="384721"/>
          </a:xfrm>
          <a:prstGeom prst="rect">
            <a:avLst/>
          </a:prstGeom>
          <a:noFill/>
        </p:spPr>
        <p:txBody>
          <a:bodyPr wrap="none" rtlCol="0" anchor="ctr" anchorCtr="0">
            <a:spAutoFit/>
          </a:bodyPr>
          <a:lstStyle/>
          <a:p>
            <a:pPr algn="ctr" defTabSz="914217"/>
            <a:r>
              <a:rPr lang="en-US" sz="1900" b="1" spc="150">
                <a:solidFill>
                  <a:srgbClr val="000000"/>
                </a:solidFill>
                <a:latin typeface="Bebas Neue" pitchFamily="2" charset="0"/>
                <a:ea typeface="League Spartan" charset="0"/>
                <a:cs typeface="Poppins" pitchFamily="2" charset="77"/>
              </a:rPr>
              <a:t>2017</a:t>
            </a:r>
          </a:p>
        </p:txBody>
      </p:sp>
      <p:sp>
        <p:nvSpPr>
          <p:cNvPr id="41" name="Subtitle 2">
            <a:extLst>
              <a:ext uri="{FF2B5EF4-FFF2-40B4-BE49-F238E27FC236}">
                <a16:creationId xmlns:a16="http://schemas.microsoft.com/office/drawing/2014/main" id="{1F05AF64-E63E-4462-98CF-AD04A8A2F49D}"/>
              </a:ext>
            </a:extLst>
          </p:cNvPr>
          <p:cNvSpPr txBox="1">
            <a:spLocks/>
          </p:cNvSpPr>
          <p:nvPr/>
        </p:nvSpPr>
        <p:spPr>
          <a:xfrm>
            <a:off x="5367894" y="3726147"/>
            <a:ext cx="1456212" cy="172861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300" dirty="0">
                <a:solidFill>
                  <a:srgbClr val="272727"/>
                </a:solidFill>
                <a:latin typeface="Lato Light" panose="020F0502020204030203" pitchFamily="34" charset="0"/>
                <a:ea typeface="Lato Light" panose="020F0502020204030203" pitchFamily="34" charset="0"/>
                <a:cs typeface="Mukta ExtraLight" panose="020B0000000000000000" pitchFamily="34" charset="77"/>
              </a:rPr>
              <a:t>Dedicated field service  </a:t>
            </a:r>
            <a:r>
              <a:rPr lang="en-US" sz="1300" dirty="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organisation</a:t>
            </a:r>
            <a:r>
              <a:rPr lang="en-US" sz="1300" dirty="0">
                <a:solidFill>
                  <a:srgbClr val="272727"/>
                </a:solidFill>
                <a:latin typeface="Lato Light" panose="020F0502020204030203" pitchFamily="34" charset="0"/>
                <a:ea typeface="Lato Light" panose="020F0502020204030203" pitchFamily="34" charset="0"/>
                <a:cs typeface="Mukta ExtraLight" panose="020B0000000000000000" pitchFamily="34" charset="77"/>
              </a:rPr>
              <a:t> forms with the objective to achieve world class performance</a:t>
            </a:r>
          </a:p>
        </p:txBody>
      </p:sp>
      <p:sp>
        <p:nvSpPr>
          <p:cNvPr id="42" name="TextBox 41">
            <a:extLst>
              <a:ext uri="{FF2B5EF4-FFF2-40B4-BE49-F238E27FC236}">
                <a16:creationId xmlns:a16="http://schemas.microsoft.com/office/drawing/2014/main" id="{CF351615-2AB9-4C9C-A6A9-2A5EC4EE558A}"/>
              </a:ext>
            </a:extLst>
          </p:cNvPr>
          <p:cNvSpPr txBox="1"/>
          <p:nvPr/>
        </p:nvSpPr>
        <p:spPr>
          <a:xfrm>
            <a:off x="9769392" y="3322566"/>
            <a:ext cx="755336" cy="384721"/>
          </a:xfrm>
          <a:prstGeom prst="rect">
            <a:avLst/>
          </a:prstGeom>
          <a:noFill/>
        </p:spPr>
        <p:txBody>
          <a:bodyPr wrap="none" rtlCol="0" anchor="ctr" anchorCtr="0">
            <a:spAutoFit/>
          </a:bodyPr>
          <a:lstStyle/>
          <a:p>
            <a:pPr algn="ctr" defTabSz="914217"/>
            <a:r>
              <a:rPr lang="en-US" sz="1900" b="1" spc="150">
                <a:solidFill>
                  <a:srgbClr val="000000"/>
                </a:solidFill>
                <a:latin typeface="Bebas Neue" pitchFamily="2" charset="0"/>
                <a:ea typeface="League Spartan" charset="0"/>
                <a:cs typeface="Poppins" pitchFamily="2" charset="77"/>
              </a:rPr>
              <a:t>2019</a:t>
            </a:r>
          </a:p>
        </p:txBody>
      </p:sp>
      <p:sp>
        <p:nvSpPr>
          <p:cNvPr id="43" name="Subtitle 2">
            <a:extLst>
              <a:ext uri="{FF2B5EF4-FFF2-40B4-BE49-F238E27FC236}">
                <a16:creationId xmlns:a16="http://schemas.microsoft.com/office/drawing/2014/main" id="{285DB28D-F97D-4A24-AE20-865E2D1962B4}"/>
              </a:ext>
            </a:extLst>
          </p:cNvPr>
          <p:cNvSpPr txBox="1">
            <a:spLocks/>
          </p:cNvSpPr>
          <p:nvPr/>
        </p:nvSpPr>
        <p:spPr>
          <a:xfrm>
            <a:off x="9400306" y="3726147"/>
            <a:ext cx="1456212" cy="51033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Mobile Reporting App </a:t>
            </a:r>
            <a:r>
              <a:rPr lang="en-US" sz="130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launchs</a:t>
            </a:r>
            <a:endPar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4" name="TextBox 43">
            <a:extLst>
              <a:ext uri="{FF2B5EF4-FFF2-40B4-BE49-F238E27FC236}">
                <a16:creationId xmlns:a16="http://schemas.microsoft.com/office/drawing/2014/main" id="{C5680608-A9BF-4EF8-86C1-BC8F1144CEFA}"/>
              </a:ext>
            </a:extLst>
          </p:cNvPr>
          <p:cNvSpPr txBox="1"/>
          <p:nvPr/>
        </p:nvSpPr>
        <p:spPr>
          <a:xfrm>
            <a:off x="3727388" y="3322566"/>
            <a:ext cx="755336" cy="384721"/>
          </a:xfrm>
          <a:prstGeom prst="rect">
            <a:avLst/>
          </a:prstGeom>
          <a:noFill/>
        </p:spPr>
        <p:txBody>
          <a:bodyPr wrap="none" rtlCol="0" anchor="ctr" anchorCtr="0">
            <a:spAutoFit/>
          </a:bodyPr>
          <a:lstStyle/>
          <a:p>
            <a:pPr algn="ctr" defTabSz="914217"/>
            <a:r>
              <a:rPr lang="en-US" sz="1900" b="1" spc="150">
                <a:solidFill>
                  <a:srgbClr val="000000"/>
                </a:solidFill>
                <a:latin typeface="Bebas Neue" pitchFamily="2" charset="0"/>
                <a:ea typeface="League Spartan" charset="0"/>
                <a:cs typeface="Poppins" pitchFamily="2" charset="77"/>
              </a:rPr>
              <a:t>2016</a:t>
            </a:r>
          </a:p>
        </p:txBody>
      </p:sp>
      <p:sp>
        <p:nvSpPr>
          <p:cNvPr id="45" name="Subtitle 2">
            <a:extLst>
              <a:ext uri="{FF2B5EF4-FFF2-40B4-BE49-F238E27FC236}">
                <a16:creationId xmlns:a16="http://schemas.microsoft.com/office/drawing/2014/main" id="{49BB3752-2775-4729-9B03-3F6C3B9A06C5}"/>
              </a:ext>
            </a:extLst>
          </p:cNvPr>
          <p:cNvSpPr txBox="1">
            <a:spLocks/>
          </p:cNvSpPr>
          <p:nvPr/>
        </p:nvSpPr>
        <p:spPr>
          <a:xfrm>
            <a:off x="3358301" y="3726147"/>
            <a:ext cx="1456212" cy="148495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300" dirty="0">
                <a:solidFill>
                  <a:srgbClr val="272727"/>
                </a:solidFill>
                <a:latin typeface="Lato Light" panose="020F0502020204030203" pitchFamily="34" charset="0"/>
                <a:ea typeface="Lato Light" panose="020F0502020204030203" pitchFamily="34" charset="0"/>
                <a:cs typeface="Mukta ExtraLight" panose="020B0000000000000000" pitchFamily="34" charset="77"/>
              </a:rPr>
              <a:t>Edwards outgrows its organizational  resource model for field service. World class goals set. </a:t>
            </a:r>
          </a:p>
        </p:txBody>
      </p:sp>
      <p:sp>
        <p:nvSpPr>
          <p:cNvPr id="46" name="TextBox 45">
            <a:extLst>
              <a:ext uri="{FF2B5EF4-FFF2-40B4-BE49-F238E27FC236}">
                <a16:creationId xmlns:a16="http://schemas.microsoft.com/office/drawing/2014/main" id="{D8E16374-07F4-4E03-86DB-0555C57BF998}"/>
              </a:ext>
            </a:extLst>
          </p:cNvPr>
          <p:cNvSpPr txBox="1"/>
          <p:nvPr/>
        </p:nvSpPr>
        <p:spPr>
          <a:xfrm>
            <a:off x="7760012" y="3322566"/>
            <a:ext cx="755336" cy="384721"/>
          </a:xfrm>
          <a:prstGeom prst="rect">
            <a:avLst/>
          </a:prstGeom>
          <a:noFill/>
        </p:spPr>
        <p:txBody>
          <a:bodyPr wrap="none" rtlCol="0" anchor="ctr" anchorCtr="0">
            <a:spAutoFit/>
          </a:bodyPr>
          <a:lstStyle/>
          <a:p>
            <a:pPr algn="ctr" defTabSz="914217"/>
            <a:r>
              <a:rPr lang="en-US" sz="1900" b="1" spc="150">
                <a:solidFill>
                  <a:srgbClr val="000000"/>
                </a:solidFill>
                <a:latin typeface="Bebas Neue" pitchFamily="2" charset="0"/>
                <a:ea typeface="League Spartan" charset="0"/>
                <a:cs typeface="Poppins" pitchFamily="2" charset="77"/>
              </a:rPr>
              <a:t>2018</a:t>
            </a:r>
          </a:p>
        </p:txBody>
      </p:sp>
      <p:sp>
        <p:nvSpPr>
          <p:cNvPr id="47" name="Subtitle 2">
            <a:extLst>
              <a:ext uri="{FF2B5EF4-FFF2-40B4-BE49-F238E27FC236}">
                <a16:creationId xmlns:a16="http://schemas.microsoft.com/office/drawing/2014/main" id="{E1C31634-DE53-444E-9146-438C30E42997}"/>
              </a:ext>
            </a:extLst>
          </p:cNvPr>
          <p:cNvSpPr txBox="1">
            <a:spLocks/>
          </p:cNvSpPr>
          <p:nvPr/>
        </p:nvSpPr>
        <p:spPr>
          <a:xfrm>
            <a:off x="7390926" y="3726147"/>
            <a:ext cx="1456212" cy="124130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850"/>
              </a:lnSpc>
            </a:pP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Focus on </a:t>
            </a:r>
            <a:r>
              <a:rPr lang="en-US" sz="1300" err="1">
                <a:solidFill>
                  <a:srgbClr val="272727"/>
                </a:solidFill>
                <a:latin typeface="Lato Light" panose="020F0502020204030203" pitchFamily="34" charset="0"/>
                <a:ea typeface="Lato Light" panose="020F0502020204030203" pitchFamily="34" charset="0"/>
                <a:cs typeface="Mukta ExtraLight" panose="020B0000000000000000" pitchFamily="34" charset="77"/>
              </a:rPr>
              <a:t>behaviours</a:t>
            </a:r>
            <a:r>
              <a:rPr lang="en-US" sz="1300">
                <a:solidFill>
                  <a:srgbClr val="272727"/>
                </a:solidFill>
                <a:latin typeface="Lato Light" panose="020F0502020204030203" pitchFamily="34" charset="0"/>
                <a:ea typeface="Lato Light" panose="020F0502020204030203" pitchFamily="34" charset="0"/>
                <a:cs typeface="Mukta ExtraLight" panose="020B0000000000000000" pitchFamily="34" charset="77"/>
              </a:rPr>
              <a:t> and culture through Operational Excellence</a:t>
            </a:r>
          </a:p>
        </p:txBody>
      </p:sp>
      <p:pic>
        <p:nvPicPr>
          <p:cNvPr id="49" name="Picture 48">
            <a:extLst>
              <a:ext uri="{FF2B5EF4-FFF2-40B4-BE49-F238E27FC236}">
                <a16:creationId xmlns:a16="http://schemas.microsoft.com/office/drawing/2014/main" id="{026AB5DE-D4BB-4D45-8D32-A8F454C7BD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5286" y="2525859"/>
            <a:ext cx="443548" cy="794542"/>
          </a:xfrm>
          <a:prstGeom prst="rect">
            <a:avLst/>
          </a:prstGeom>
        </p:spPr>
      </p:pic>
      <p:pic>
        <p:nvPicPr>
          <p:cNvPr id="50" name="Picture 49">
            <a:extLst>
              <a:ext uri="{FF2B5EF4-FFF2-40B4-BE49-F238E27FC236}">
                <a16:creationId xmlns:a16="http://schemas.microsoft.com/office/drawing/2014/main" id="{01661DD4-5281-47AA-B815-651DEE03BC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2220" y="2634229"/>
            <a:ext cx="1000905" cy="763976"/>
          </a:xfrm>
          <a:prstGeom prst="rect">
            <a:avLst/>
          </a:prstGeom>
        </p:spPr>
      </p:pic>
      <p:pic>
        <p:nvPicPr>
          <p:cNvPr id="23" name="Picture 22">
            <a:extLst>
              <a:ext uri="{FF2B5EF4-FFF2-40B4-BE49-F238E27FC236}">
                <a16:creationId xmlns:a16="http://schemas.microsoft.com/office/drawing/2014/main" id="{9858DA17-A46D-41FE-805A-2FED436E0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53266" y="4443600"/>
            <a:ext cx="1356629" cy="1753816"/>
          </a:xfrm>
          <a:prstGeom prst="rect">
            <a:avLst/>
          </a:prstGeom>
        </p:spPr>
      </p:pic>
    </p:spTree>
    <p:extLst>
      <p:ext uri="{BB962C8B-B14F-4D97-AF65-F5344CB8AC3E}">
        <p14:creationId xmlns:p14="http://schemas.microsoft.com/office/powerpoint/2010/main" val="3992992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12EC-420B-4C1D-A633-86785DC1EA59}"/>
              </a:ext>
            </a:extLst>
          </p:cNvPr>
          <p:cNvSpPr>
            <a:spLocks noGrp="1"/>
          </p:cNvSpPr>
          <p:nvPr>
            <p:ph type="title"/>
          </p:nvPr>
        </p:nvSpPr>
        <p:spPr/>
        <p:txBody>
          <a:bodyPr/>
          <a:lstStyle/>
          <a:p>
            <a:r>
              <a:rPr lang="en-GB"/>
              <a:t>Our chosen destination: world class</a:t>
            </a:r>
          </a:p>
        </p:txBody>
      </p:sp>
      <p:sp>
        <p:nvSpPr>
          <p:cNvPr id="3" name="Slide Number Placeholder 2">
            <a:extLst>
              <a:ext uri="{FF2B5EF4-FFF2-40B4-BE49-F238E27FC236}">
                <a16:creationId xmlns:a16="http://schemas.microsoft.com/office/drawing/2014/main" id="{836FEA1E-56AC-4FC8-8F60-C6218B2A8FC3}"/>
              </a:ext>
            </a:extLst>
          </p:cNvPr>
          <p:cNvSpPr>
            <a:spLocks noGrp="1"/>
          </p:cNvSpPr>
          <p:nvPr>
            <p:ph type="sldNum" sz="quarter" idx="12"/>
          </p:nvPr>
        </p:nvSpPr>
        <p:spPr/>
        <p:txBody>
          <a:bodyPr/>
          <a:lstStyle/>
          <a:p>
            <a:fld id="{A9A89980-3EE8-4686-8740-DD02678D93F4}" type="slidenum">
              <a:rPr lang="en-GB" smtClean="0"/>
              <a:pPr/>
              <a:t>6</a:t>
            </a:fld>
            <a:endParaRPr lang="en-GB"/>
          </a:p>
        </p:txBody>
      </p:sp>
      <p:sp>
        <p:nvSpPr>
          <p:cNvPr id="4" name="Text Placeholder 3">
            <a:extLst>
              <a:ext uri="{FF2B5EF4-FFF2-40B4-BE49-F238E27FC236}">
                <a16:creationId xmlns:a16="http://schemas.microsoft.com/office/drawing/2014/main" id="{698E9B87-3F5A-40F5-A3C0-6D6E8B564652}"/>
              </a:ext>
            </a:extLst>
          </p:cNvPr>
          <p:cNvSpPr>
            <a:spLocks noGrp="1"/>
          </p:cNvSpPr>
          <p:nvPr>
            <p:ph type="body" sz="quarter" idx="14"/>
          </p:nvPr>
        </p:nvSpPr>
        <p:spPr>
          <a:xfrm>
            <a:off x="508695" y="1254662"/>
            <a:ext cx="2930208" cy="678724"/>
          </a:xfrm>
        </p:spPr>
        <p:txBody>
          <a:bodyPr/>
          <a:lstStyle/>
          <a:p>
            <a:r>
              <a:rPr lang="en-GB" dirty="0"/>
              <a:t>An interdependent safety culture seeking zero injuries</a:t>
            </a:r>
          </a:p>
          <a:p>
            <a:endParaRPr lang="en-GB" dirty="0"/>
          </a:p>
        </p:txBody>
      </p:sp>
      <p:sp>
        <p:nvSpPr>
          <p:cNvPr id="5" name="Text Placeholder 4">
            <a:extLst>
              <a:ext uri="{FF2B5EF4-FFF2-40B4-BE49-F238E27FC236}">
                <a16:creationId xmlns:a16="http://schemas.microsoft.com/office/drawing/2014/main" id="{21FD217D-AA50-40D4-B13D-B6799667C4A5}"/>
              </a:ext>
            </a:extLst>
          </p:cNvPr>
          <p:cNvSpPr>
            <a:spLocks noGrp="1"/>
          </p:cNvSpPr>
          <p:nvPr>
            <p:ph type="body" sz="quarter" idx="15"/>
          </p:nvPr>
        </p:nvSpPr>
        <p:spPr>
          <a:xfrm>
            <a:off x="445059" y="2377044"/>
            <a:ext cx="3619500" cy="1620421"/>
          </a:xfrm>
        </p:spPr>
        <p:txBody>
          <a:bodyPr/>
          <a:lstStyle/>
          <a:p>
            <a:r>
              <a:rPr lang="en-GB" dirty="0"/>
              <a:t>Benchmarks set against the safety performance and cultures of leading semiconductor fabs using widely recognised OSHA metrics</a:t>
            </a:r>
          </a:p>
          <a:p>
            <a:endParaRPr lang="en-GB" dirty="0"/>
          </a:p>
        </p:txBody>
      </p:sp>
      <p:pic>
        <p:nvPicPr>
          <p:cNvPr id="12" name="Picture Placeholder 11" descr="A screenshot of a cell phone screen with text&#10;&#10;Description automatically generated">
            <a:extLst>
              <a:ext uri="{FF2B5EF4-FFF2-40B4-BE49-F238E27FC236}">
                <a16:creationId xmlns:a16="http://schemas.microsoft.com/office/drawing/2014/main" id="{7ADB6EAF-B56D-4DDA-BB5B-64E257A5786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223" b="1223"/>
          <a:stretch>
            <a:fillRect/>
          </a:stretch>
        </p:blipFill>
        <p:spPr>
          <a:xfrm>
            <a:off x="3927649" y="1424940"/>
            <a:ext cx="7819292" cy="4886960"/>
          </a:xfrm>
        </p:spPr>
      </p:pic>
    </p:spTree>
    <p:extLst>
      <p:ext uri="{BB962C8B-B14F-4D97-AF65-F5344CB8AC3E}">
        <p14:creationId xmlns:p14="http://schemas.microsoft.com/office/powerpoint/2010/main" val="231600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E9717FE-5488-4082-AA59-67AA85F36CFD}"/>
              </a:ext>
            </a:extLst>
          </p:cNvPr>
          <p:cNvPicPr>
            <a:picLocks noGrp="1" noChangeAspect="1"/>
          </p:cNvPicPr>
          <p:nvPr>
            <p:ph type="pic" sz="quarter" idx="13"/>
          </p:nvPr>
        </p:nvPicPr>
        <p:blipFill rotWithShape="1">
          <a:blip r:embed="rId3"/>
          <a:srcRect l="8857" t="2849" r="16189" b="-2849"/>
          <a:stretch/>
        </p:blipFill>
        <p:spPr>
          <a:xfrm>
            <a:off x="6081124" y="1425575"/>
            <a:ext cx="6110876" cy="4898249"/>
          </a:xfrm>
          <a:prstGeom prst="rect">
            <a:avLst/>
          </a:prstGeom>
          <a:ln>
            <a:solidFill>
              <a:srgbClr val="008C95"/>
            </a:solidFill>
          </a:ln>
        </p:spPr>
      </p:pic>
      <p:sp>
        <p:nvSpPr>
          <p:cNvPr id="6" name="Title 5">
            <a:extLst>
              <a:ext uri="{FF2B5EF4-FFF2-40B4-BE49-F238E27FC236}">
                <a16:creationId xmlns:a16="http://schemas.microsoft.com/office/drawing/2014/main" id="{5DC99E38-1DE5-49DC-BDF9-93C7A45D7451}"/>
              </a:ext>
            </a:extLst>
          </p:cNvPr>
          <p:cNvSpPr>
            <a:spLocks noGrp="1"/>
          </p:cNvSpPr>
          <p:nvPr>
            <p:ph type="title"/>
          </p:nvPr>
        </p:nvSpPr>
        <p:spPr>
          <a:xfrm>
            <a:off x="508695" y="440701"/>
            <a:ext cx="11173969" cy="435039"/>
          </a:xfrm>
        </p:spPr>
        <p:txBody>
          <a:bodyPr/>
          <a:lstStyle/>
          <a:p>
            <a:r>
              <a:rPr lang="en-GB"/>
              <a:t>Case study: rapid expansion</a:t>
            </a:r>
          </a:p>
        </p:txBody>
      </p:sp>
      <p:sp>
        <p:nvSpPr>
          <p:cNvPr id="4" name="Slide Number Placeholder 3">
            <a:extLst>
              <a:ext uri="{FF2B5EF4-FFF2-40B4-BE49-F238E27FC236}">
                <a16:creationId xmlns:a16="http://schemas.microsoft.com/office/drawing/2014/main" id="{D7F2797E-37FD-4F00-8537-91070F068D8A}"/>
              </a:ext>
            </a:extLst>
          </p:cNvPr>
          <p:cNvSpPr>
            <a:spLocks noGrp="1"/>
          </p:cNvSpPr>
          <p:nvPr>
            <p:ph type="sldNum" sz="quarter" idx="12"/>
          </p:nvPr>
        </p:nvSpPr>
        <p:spPr/>
        <p:txBody>
          <a:bodyPr/>
          <a:lstStyle/>
          <a:p>
            <a:fld id="{B3CEEFAE-073D-426F-B1B3-DA068A342DA9}" type="slidenum">
              <a:rPr lang="en-US" smtClean="0"/>
              <a:pPr/>
              <a:t>7</a:t>
            </a:fld>
            <a:endParaRPr lang="en-US"/>
          </a:p>
        </p:txBody>
      </p:sp>
      <p:sp>
        <p:nvSpPr>
          <p:cNvPr id="12" name="Rectangle 11">
            <a:extLst>
              <a:ext uri="{FF2B5EF4-FFF2-40B4-BE49-F238E27FC236}">
                <a16:creationId xmlns:a16="http://schemas.microsoft.com/office/drawing/2014/main" id="{4C473733-8E56-47F0-BA1B-3CE379F5C89D}"/>
              </a:ext>
            </a:extLst>
          </p:cNvPr>
          <p:cNvSpPr/>
          <p:nvPr/>
        </p:nvSpPr>
        <p:spPr>
          <a:xfrm>
            <a:off x="553916" y="1439801"/>
            <a:ext cx="5108567" cy="4850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A415735-2F10-4F1A-8199-47D5DB3F33E6}"/>
              </a:ext>
            </a:extLst>
          </p:cNvPr>
          <p:cNvSpPr txBox="1"/>
          <p:nvPr/>
        </p:nvSpPr>
        <p:spPr>
          <a:xfrm>
            <a:off x="787230" y="2536371"/>
            <a:ext cx="1271503"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CHALLENGE</a:t>
            </a:r>
          </a:p>
        </p:txBody>
      </p:sp>
      <p:sp>
        <p:nvSpPr>
          <p:cNvPr id="18" name="Title 1">
            <a:extLst>
              <a:ext uri="{FF2B5EF4-FFF2-40B4-BE49-F238E27FC236}">
                <a16:creationId xmlns:a16="http://schemas.microsoft.com/office/drawing/2014/main" id="{51669B04-5D61-4A0E-87D0-6288E8A49A03}"/>
              </a:ext>
            </a:extLst>
          </p:cNvPr>
          <p:cNvSpPr txBox="1">
            <a:spLocks/>
          </p:cNvSpPr>
          <p:nvPr/>
        </p:nvSpPr>
        <p:spPr>
          <a:xfrm>
            <a:off x="2244010" y="2066079"/>
            <a:ext cx="2611337" cy="5907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China 2016 Semiconductor industry growth boom</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Insufficient Field Service Engineers with industry experience</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Field Service Engineers recruited from other industries</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Staff turnover rate in 2017 increases to 25% &gt;&gt; organisational risks</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Experienced talent pool is diluted</a:t>
            </a:r>
          </a:p>
        </p:txBody>
      </p:sp>
      <p:sp>
        <p:nvSpPr>
          <p:cNvPr id="24" name="Freeform 16">
            <a:extLst>
              <a:ext uri="{FF2B5EF4-FFF2-40B4-BE49-F238E27FC236}">
                <a16:creationId xmlns:a16="http://schemas.microsoft.com/office/drawing/2014/main" id="{43B13F45-2C0E-4234-800E-514B673D3917}"/>
              </a:ext>
            </a:extLst>
          </p:cNvPr>
          <p:cNvSpPr>
            <a:spLocks noChangeArrowheads="1"/>
          </p:cNvSpPr>
          <p:nvPr/>
        </p:nvSpPr>
        <p:spPr bwMode="auto">
          <a:xfrm>
            <a:off x="1064875" y="1821694"/>
            <a:ext cx="692816" cy="688512"/>
          </a:xfrm>
          <a:custGeom>
            <a:avLst/>
            <a:gdLst>
              <a:gd name="connsiteX0" fmla="*/ 28448 w 306028"/>
              <a:gd name="connsiteY0" fmla="*/ 224238 h 304127"/>
              <a:gd name="connsiteX1" fmla="*/ 28448 w 306028"/>
              <a:gd name="connsiteY1" fmla="*/ 260583 h 304127"/>
              <a:gd name="connsiteX2" fmla="*/ 130354 w 306028"/>
              <a:gd name="connsiteY2" fmla="*/ 260583 h 304127"/>
              <a:gd name="connsiteX3" fmla="*/ 130354 w 306028"/>
              <a:gd name="connsiteY3" fmla="*/ 224238 h 304127"/>
              <a:gd name="connsiteX4" fmla="*/ 235090 w 306028"/>
              <a:gd name="connsiteY4" fmla="*/ 63546 h 304127"/>
              <a:gd name="connsiteX5" fmla="*/ 250214 w 306028"/>
              <a:gd name="connsiteY5" fmla="*/ 73974 h 304127"/>
              <a:gd name="connsiteX6" fmla="*/ 262097 w 306028"/>
              <a:gd name="connsiteY6" fmla="*/ 70378 h 304127"/>
              <a:gd name="connsiteX7" fmla="*/ 279381 w 306028"/>
              <a:gd name="connsiteY7" fmla="*/ 89438 h 304127"/>
              <a:gd name="connsiteX8" fmla="*/ 279381 w 306028"/>
              <a:gd name="connsiteY8" fmla="*/ 93034 h 304127"/>
              <a:gd name="connsiteX9" fmla="*/ 289104 w 306028"/>
              <a:gd name="connsiteY9" fmla="*/ 90876 h 304127"/>
              <a:gd name="connsiteX10" fmla="*/ 306028 w 306028"/>
              <a:gd name="connsiteY10" fmla="*/ 109576 h 304127"/>
              <a:gd name="connsiteX11" fmla="*/ 306028 w 306028"/>
              <a:gd name="connsiteY11" fmla="*/ 153449 h 304127"/>
              <a:gd name="connsiteX12" fmla="*/ 296306 w 306028"/>
              <a:gd name="connsiteY12" fmla="*/ 219618 h 304127"/>
              <a:gd name="connsiteX13" fmla="*/ 287663 w 306028"/>
              <a:gd name="connsiteY13" fmla="*/ 280032 h 304127"/>
              <a:gd name="connsiteX14" fmla="*/ 287663 w 306028"/>
              <a:gd name="connsiteY14" fmla="*/ 299452 h 304127"/>
              <a:gd name="connsiteX15" fmla="*/ 282982 w 306028"/>
              <a:gd name="connsiteY15" fmla="*/ 304127 h 304127"/>
              <a:gd name="connsiteX16" fmla="*/ 278301 w 306028"/>
              <a:gd name="connsiteY16" fmla="*/ 299452 h 304127"/>
              <a:gd name="connsiteX17" fmla="*/ 278301 w 306028"/>
              <a:gd name="connsiteY17" fmla="*/ 280032 h 304127"/>
              <a:gd name="connsiteX18" fmla="*/ 287663 w 306028"/>
              <a:gd name="connsiteY18" fmla="*/ 217100 h 304127"/>
              <a:gd name="connsiteX19" fmla="*/ 297026 w 306028"/>
              <a:gd name="connsiteY19" fmla="*/ 153449 h 304127"/>
              <a:gd name="connsiteX20" fmla="*/ 297026 w 306028"/>
              <a:gd name="connsiteY20" fmla="*/ 109576 h 304127"/>
              <a:gd name="connsiteX21" fmla="*/ 288744 w 306028"/>
              <a:gd name="connsiteY21" fmla="*/ 100226 h 304127"/>
              <a:gd name="connsiteX22" fmla="*/ 281902 w 306028"/>
              <a:gd name="connsiteY22" fmla="*/ 102384 h 304127"/>
              <a:gd name="connsiteX23" fmla="*/ 279381 w 306028"/>
              <a:gd name="connsiteY23" fmla="*/ 108857 h 304127"/>
              <a:gd name="connsiteX24" fmla="*/ 279381 w 306028"/>
              <a:gd name="connsiteY24" fmla="*/ 159203 h 304127"/>
              <a:gd name="connsiteX25" fmla="*/ 274700 w 306028"/>
              <a:gd name="connsiteY25" fmla="*/ 163518 h 304127"/>
              <a:gd name="connsiteX26" fmla="*/ 270019 w 306028"/>
              <a:gd name="connsiteY26" fmla="*/ 159203 h 304127"/>
              <a:gd name="connsiteX27" fmla="*/ 270019 w 306028"/>
              <a:gd name="connsiteY27" fmla="*/ 108857 h 304127"/>
              <a:gd name="connsiteX28" fmla="*/ 270019 w 306028"/>
              <a:gd name="connsiteY28" fmla="*/ 89438 h 304127"/>
              <a:gd name="connsiteX29" fmla="*/ 261377 w 306028"/>
              <a:gd name="connsiteY29" fmla="*/ 79728 h 304127"/>
              <a:gd name="connsiteX30" fmla="*/ 254895 w 306028"/>
              <a:gd name="connsiteY30" fmla="*/ 82246 h 304127"/>
              <a:gd name="connsiteX31" fmla="*/ 252374 w 306028"/>
              <a:gd name="connsiteY31" fmla="*/ 88719 h 304127"/>
              <a:gd name="connsiteX32" fmla="*/ 252374 w 306028"/>
              <a:gd name="connsiteY32" fmla="*/ 154887 h 304127"/>
              <a:gd name="connsiteX33" fmla="*/ 247693 w 306028"/>
              <a:gd name="connsiteY33" fmla="*/ 159562 h 304127"/>
              <a:gd name="connsiteX34" fmla="*/ 243012 w 306028"/>
              <a:gd name="connsiteY34" fmla="*/ 154887 h 304127"/>
              <a:gd name="connsiteX35" fmla="*/ 243012 w 306028"/>
              <a:gd name="connsiteY35" fmla="*/ 88719 h 304127"/>
              <a:gd name="connsiteX36" fmla="*/ 243012 w 306028"/>
              <a:gd name="connsiteY36" fmla="*/ 82246 h 304127"/>
              <a:gd name="connsiteX37" fmla="*/ 234370 w 306028"/>
              <a:gd name="connsiteY37" fmla="*/ 72536 h 304127"/>
              <a:gd name="connsiteX38" fmla="*/ 227888 w 306028"/>
              <a:gd name="connsiteY38" fmla="*/ 75053 h 304127"/>
              <a:gd name="connsiteX39" fmla="*/ 225007 w 306028"/>
              <a:gd name="connsiteY39" fmla="*/ 81526 h 304127"/>
              <a:gd name="connsiteX40" fmla="*/ 225007 w 306028"/>
              <a:gd name="connsiteY40" fmla="*/ 101665 h 304127"/>
              <a:gd name="connsiteX41" fmla="*/ 225007 w 306028"/>
              <a:gd name="connsiteY41" fmla="*/ 150572 h 304127"/>
              <a:gd name="connsiteX42" fmla="*/ 220326 w 306028"/>
              <a:gd name="connsiteY42" fmla="*/ 155247 h 304127"/>
              <a:gd name="connsiteX43" fmla="*/ 216005 w 306028"/>
              <a:gd name="connsiteY43" fmla="*/ 150572 h 304127"/>
              <a:gd name="connsiteX44" fmla="*/ 216005 w 306028"/>
              <a:gd name="connsiteY44" fmla="*/ 101665 h 304127"/>
              <a:gd name="connsiteX45" fmla="*/ 216005 w 306028"/>
              <a:gd name="connsiteY45" fmla="*/ 101305 h 304127"/>
              <a:gd name="connsiteX46" fmla="*/ 212764 w 306028"/>
              <a:gd name="connsiteY46" fmla="*/ 94832 h 304127"/>
              <a:gd name="connsiteX47" fmla="*/ 205202 w 306028"/>
              <a:gd name="connsiteY47" fmla="*/ 93034 h 304127"/>
              <a:gd name="connsiteX48" fmla="*/ 198000 w 306028"/>
              <a:gd name="connsiteY48" fmla="*/ 102024 h 304127"/>
              <a:gd name="connsiteX49" fmla="*/ 198000 w 306028"/>
              <a:gd name="connsiteY49" fmla="*/ 166035 h 304127"/>
              <a:gd name="connsiteX50" fmla="*/ 198000 w 306028"/>
              <a:gd name="connsiteY50" fmla="*/ 193366 h 304127"/>
              <a:gd name="connsiteX51" fmla="*/ 200521 w 306028"/>
              <a:gd name="connsiteY51" fmla="*/ 199839 h 304127"/>
              <a:gd name="connsiteX52" fmla="*/ 206643 w 306028"/>
              <a:gd name="connsiteY52" fmla="*/ 206312 h 304127"/>
              <a:gd name="connsiteX53" fmla="*/ 206643 w 306028"/>
              <a:gd name="connsiteY53" fmla="*/ 212785 h 304127"/>
              <a:gd name="connsiteX54" fmla="*/ 203402 w 306028"/>
              <a:gd name="connsiteY54" fmla="*/ 214223 h 304127"/>
              <a:gd name="connsiteX55" fmla="*/ 200161 w 306028"/>
              <a:gd name="connsiteY55" fmla="*/ 212785 h 304127"/>
              <a:gd name="connsiteX56" fmla="*/ 193679 w 306028"/>
              <a:gd name="connsiteY56" fmla="*/ 206312 h 304127"/>
              <a:gd name="connsiteX57" fmla="*/ 188998 w 306028"/>
              <a:gd name="connsiteY57" fmla="*/ 193366 h 304127"/>
              <a:gd name="connsiteX58" fmla="*/ 188998 w 306028"/>
              <a:gd name="connsiteY58" fmla="*/ 166035 h 304127"/>
              <a:gd name="connsiteX59" fmla="*/ 184677 w 306028"/>
              <a:gd name="connsiteY59" fmla="*/ 156326 h 304127"/>
              <a:gd name="connsiteX60" fmla="*/ 176395 w 306028"/>
              <a:gd name="connsiteY60" fmla="*/ 154528 h 304127"/>
              <a:gd name="connsiteX61" fmla="*/ 168113 w 306028"/>
              <a:gd name="connsiteY61" fmla="*/ 166755 h 304127"/>
              <a:gd name="connsiteX62" fmla="*/ 168113 w 306028"/>
              <a:gd name="connsiteY62" fmla="*/ 216021 h 304127"/>
              <a:gd name="connsiteX63" fmla="*/ 174594 w 306028"/>
              <a:gd name="connsiteY63" fmla="*/ 232923 h 304127"/>
              <a:gd name="connsiteX64" fmla="*/ 190078 w 306028"/>
              <a:gd name="connsiteY64" fmla="*/ 248746 h 304127"/>
              <a:gd name="connsiteX65" fmla="*/ 198000 w 306028"/>
              <a:gd name="connsiteY65" fmla="*/ 268525 h 304127"/>
              <a:gd name="connsiteX66" fmla="*/ 198000 w 306028"/>
              <a:gd name="connsiteY66" fmla="*/ 299452 h 304127"/>
              <a:gd name="connsiteX67" fmla="*/ 193679 w 306028"/>
              <a:gd name="connsiteY67" fmla="*/ 304127 h 304127"/>
              <a:gd name="connsiteX68" fmla="*/ 188998 w 306028"/>
              <a:gd name="connsiteY68" fmla="*/ 299452 h 304127"/>
              <a:gd name="connsiteX69" fmla="*/ 188998 w 306028"/>
              <a:gd name="connsiteY69" fmla="*/ 268525 h 304127"/>
              <a:gd name="connsiteX70" fmla="*/ 183237 w 306028"/>
              <a:gd name="connsiteY70" fmla="*/ 255219 h 304127"/>
              <a:gd name="connsiteX71" fmla="*/ 167753 w 306028"/>
              <a:gd name="connsiteY71" fmla="*/ 239396 h 304127"/>
              <a:gd name="connsiteX72" fmla="*/ 158750 w 306028"/>
              <a:gd name="connsiteY72" fmla="*/ 216021 h 304127"/>
              <a:gd name="connsiteX73" fmla="*/ 158750 w 306028"/>
              <a:gd name="connsiteY73" fmla="*/ 166755 h 304127"/>
              <a:gd name="connsiteX74" fmla="*/ 174234 w 306028"/>
              <a:gd name="connsiteY74" fmla="*/ 145537 h 304127"/>
              <a:gd name="connsiteX75" fmla="*/ 188998 w 306028"/>
              <a:gd name="connsiteY75" fmla="*/ 148414 h 304127"/>
              <a:gd name="connsiteX76" fmla="*/ 188998 w 306028"/>
              <a:gd name="connsiteY76" fmla="*/ 102024 h 304127"/>
              <a:gd name="connsiteX77" fmla="*/ 203762 w 306028"/>
              <a:gd name="connsiteY77" fmla="*/ 83684 h 304127"/>
              <a:gd name="connsiteX78" fmla="*/ 216005 w 306028"/>
              <a:gd name="connsiteY78" fmla="*/ 85842 h 304127"/>
              <a:gd name="connsiteX79" fmla="*/ 216005 w 306028"/>
              <a:gd name="connsiteY79" fmla="*/ 81526 h 304127"/>
              <a:gd name="connsiteX80" fmla="*/ 221406 w 306028"/>
              <a:gd name="connsiteY80" fmla="*/ 68580 h 304127"/>
              <a:gd name="connsiteX81" fmla="*/ 235090 w 306028"/>
              <a:gd name="connsiteY81" fmla="*/ 63546 h 304127"/>
              <a:gd name="connsiteX82" fmla="*/ 75620 w 306028"/>
              <a:gd name="connsiteY82" fmla="*/ 9402 h 304127"/>
              <a:gd name="connsiteX83" fmla="*/ 69138 w 306028"/>
              <a:gd name="connsiteY83" fmla="*/ 11561 h 304127"/>
              <a:gd name="connsiteX84" fmla="*/ 66257 w 306028"/>
              <a:gd name="connsiteY84" fmla="*/ 18039 h 304127"/>
              <a:gd name="connsiteX85" fmla="*/ 66257 w 306028"/>
              <a:gd name="connsiteY85" fmla="*/ 38191 h 304127"/>
              <a:gd name="connsiteX86" fmla="*/ 66257 w 306028"/>
              <a:gd name="connsiteY86" fmla="*/ 87132 h 304127"/>
              <a:gd name="connsiteX87" fmla="*/ 61576 w 306028"/>
              <a:gd name="connsiteY87" fmla="*/ 91810 h 304127"/>
              <a:gd name="connsiteX88" fmla="*/ 56895 w 306028"/>
              <a:gd name="connsiteY88" fmla="*/ 87132 h 304127"/>
              <a:gd name="connsiteX89" fmla="*/ 56895 w 306028"/>
              <a:gd name="connsiteY89" fmla="*/ 38191 h 304127"/>
              <a:gd name="connsiteX90" fmla="*/ 54014 w 306028"/>
              <a:gd name="connsiteY90" fmla="*/ 31354 h 304127"/>
              <a:gd name="connsiteX91" fmla="*/ 46452 w 306028"/>
              <a:gd name="connsiteY91" fmla="*/ 29554 h 304127"/>
              <a:gd name="connsiteX92" fmla="*/ 39250 w 306028"/>
              <a:gd name="connsiteY92" fmla="*/ 38911 h 304127"/>
              <a:gd name="connsiteX93" fmla="*/ 39250 w 306028"/>
              <a:gd name="connsiteY93" fmla="*/ 102606 h 304127"/>
              <a:gd name="connsiteX94" fmla="*/ 39250 w 306028"/>
              <a:gd name="connsiteY94" fmla="*/ 129955 h 304127"/>
              <a:gd name="connsiteX95" fmla="*/ 41771 w 306028"/>
              <a:gd name="connsiteY95" fmla="*/ 136432 h 304127"/>
              <a:gd name="connsiteX96" fmla="*/ 47893 w 306028"/>
              <a:gd name="connsiteY96" fmla="*/ 143270 h 304127"/>
              <a:gd name="connsiteX97" fmla="*/ 47532 w 306028"/>
              <a:gd name="connsiteY97" fmla="*/ 149747 h 304127"/>
              <a:gd name="connsiteX98" fmla="*/ 44292 w 306028"/>
              <a:gd name="connsiteY98" fmla="*/ 150827 h 304127"/>
              <a:gd name="connsiteX99" fmla="*/ 41051 w 306028"/>
              <a:gd name="connsiteY99" fmla="*/ 149387 h 304127"/>
              <a:gd name="connsiteX100" fmla="*/ 34929 w 306028"/>
              <a:gd name="connsiteY100" fmla="*/ 142910 h 304127"/>
              <a:gd name="connsiteX101" fmla="*/ 29888 w 306028"/>
              <a:gd name="connsiteY101" fmla="*/ 129955 h 304127"/>
              <a:gd name="connsiteX102" fmla="*/ 29888 w 306028"/>
              <a:gd name="connsiteY102" fmla="*/ 102606 h 304127"/>
              <a:gd name="connsiteX103" fmla="*/ 25567 w 306028"/>
              <a:gd name="connsiteY103" fmla="*/ 93249 h 304127"/>
              <a:gd name="connsiteX104" fmla="*/ 17645 w 306028"/>
              <a:gd name="connsiteY104" fmla="*/ 91090 h 304127"/>
              <a:gd name="connsiteX105" fmla="*/ 9363 w 306028"/>
              <a:gd name="connsiteY105" fmla="*/ 103325 h 304127"/>
              <a:gd name="connsiteX106" fmla="*/ 9363 w 306028"/>
              <a:gd name="connsiteY106" fmla="*/ 152626 h 304127"/>
              <a:gd name="connsiteX107" fmla="*/ 15844 w 306028"/>
              <a:gd name="connsiteY107" fmla="*/ 169899 h 304127"/>
              <a:gd name="connsiteX108" fmla="*/ 30968 w 306028"/>
              <a:gd name="connsiteY108" fmla="*/ 185373 h 304127"/>
              <a:gd name="connsiteX109" fmla="*/ 39250 w 306028"/>
              <a:gd name="connsiteY109" fmla="*/ 205525 h 304127"/>
              <a:gd name="connsiteX110" fmla="*/ 39250 w 306028"/>
              <a:gd name="connsiteY110" fmla="*/ 214881 h 304127"/>
              <a:gd name="connsiteX111" fmla="*/ 119551 w 306028"/>
              <a:gd name="connsiteY111" fmla="*/ 214881 h 304127"/>
              <a:gd name="connsiteX112" fmla="*/ 128553 w 306028"/>
              <a:gd name="connsiteY112" fmla="*/ 153705 h 304127"/>
              <a:gd name="connsiteX113" fmla="*/ 137916 w 306028"/>
              <a:gd name="connsiteY113" fmla="*/ 90370 h 304127"/>
              <a:gd name="connsiteX114" fmla="*/ 137916 w 306028"/>
              <a:gd name="connsiteY114" fmla="*/ 46468 h 304127"/>
              <a:gd name="connsiteX115" fmla="*/ 129634 w 306028"/>
              <a:gd name="connsiteY115" fmla="*/ 36751 h 304127"/>
              <a:gd name="connsiteX116" fmla="*/ 123152 w 306028"/>
              <a:gd name="connsiteY116" fmla="*/ 39270 h 304127"/>
              <a:gd name="connsiteX117" fmla="*/ 120271 w 306028"/>
              <a:gd name="connsiteY117" fmla="*/ 45748 h 304127"/>
              <a:gd name="connsiteX118" fmla="*/ 120271 w 306028"/>
              <a:gd name="connsiteY118" fmla="*/ 95768 h 304127"/>
              <a:gd name="connsiteX119" fmla="*/ 115950 w 306028"/>
              <a:gd name="connsiteY119" fmla="*/ 100446 h 304127"/>
              <a:gd name="connsiteX120" fmla="*/ 111269 w 306028"/>
              <a:gd name="connsiteY120" fmla="*/ 95768 h 304127"/>
              <a:gd name="connsiteX121" fmla="*/ 111269 w 306028"/>
              <a:gd name="connsiteY121" fmla="*/ 45748 h 304127"/>
              <a:gd name="connsiteX122" fmla="*/ 111269 w 306028"/>
              <a:gd name="connsiteY122" fmla="*/ 25956 h 304127"/>
              <a:gd name="connsiteX123" fmla="*/ 102627 w 306028"/>
              <a:gd name="connsiteY123" fmla="*/ 16599 h 304127"/>
              <a:gd name="connsiteX124" fmla="*/ 96145 w 306028"/>
              <a:gd name="connsiteY124" fmla="*/ 18759 h 304127"/>
              <a:gd name="connsiteX125" fmla="*/ 93264 w 306028"/>
              <a:gd name="connsiteY125" fmla="*/ 25236 h 304127"/>
              <a:gd name="connsiteX126" fmla="*/ 93264 w 306028"/>
              <a:gd name="connsiteY126" fmla="*/ 91450 h 304127"/>
              <a:gd name="connsiteX127" fmla="*/ 88583 w 306028"/>
              <a:gd name="connsiteY127" fmla="*/ 96128 h 304127"/>
              <a:gd name="connsiteX128" fmla="*/ 83902 w 306028"/>
              <a:gd name="connsiteY128" fmla="*/ 91450 h 304127"/>
              <a:gd name="connsiteX129" fmla="*/ 83902 w 306028"/>
              <a:gd name="connsiteY129" fmla="*/ 25236 h 304127"/>
              <a:gd name="connsiteX130" fmla="*/ 83902 w 306028"/>
              <a:gd name="connsiteY130" fmla="*/ 18759 h 304127"/>
              <a:gd name="connsiteX131" fmla="*/ 75620 w 306028"/>
              <a:gd name="connsiteY131" fmla="*/ 9402 h 304127"/>
              <a:gd name="connsiteX132" fmla="*/ 75980 w 306028"/>
              <a:gd name="connsiteY132" fmla="*/ 46 h 304127"/>
              <a:gd name="connsiteX133" fmla="*/ 91464 w 306028"/>
              <a:gd name="connsiteY133" fmla="*/ 10482 h 304127"/>
              <a:gd name="connsiteX134" fmla="*/ 102987 w 306028"/>
              <a:gd name="connsiteY134" fmla="*/ 7243 h 304127"/>
              <a:gd name="connsiteX135" fmla="*/ 120271 w 306028"/>
              <a:gd name="connsiteY135" fmla="*/ 25956 h 304127"/>
              <a:gd name="connsiteX136" fmla="*/ 120271 w 306028"/>
              <a:gd name="connsiteY136" fmla="*/ 29914 h 304127"/>
              <a:gd name="connsiteX137" fmla="*/ 130354 w 306028"/>
              <a:gd name="connsiteY137" fmla="*/ 27395 h 304127"/>
              <a:gd name="connsiteX138" fmla="*/ 147278 w 306028"/>
              <a:gd name="connsiteY138" fmla="*/ 46468 h 304127"/>
              <a:gd name="connsiteX139" fmla="*/ 147278 w 306028"/>
              <a:gd name="connsiteY139" fmla="*/ 90370 h 304127"/>
              <a:gd name="connsiteX140" fmla="*/ 137556 w 306028"/>
              <a:gd name="connsiteY140" fmla="*/ 156225 h 304127"/>
              <a:gd name="connsiteX141" fmla="*/ 128553 w 306028"/>
              <a:gd name="connsiteY141" fmla="*/ 214881 h 304127"/>
              <a:gd name="connsiteX142" fmla="*/ 130354 w 306028"/>
              <a:gd name="connsiteY142" fmla="*/ 214881 h 304127"/>
              <a:gd name="connsiteX143" fmla="*/ 139356 w 306028"/>
              <a:gd name="connsiteY143" fmla="*/ 224238 h 304127"/>
              <a:gd name="connsiteX144" fmla="*/ 139356 w 306028"/>
              <a:gd name="connsiteY144" fmla="*/ 299448 h 304127"/>
              <a:gd name="connsiteX145" fmla="*/ 134675 w 306028"/>
              <a:gd name="connsiteY145" fmla="*/ 304126 h 304127"/>
              <a:gd name="connsiteX146" fmla="*/ 130354 w 306028"/>
              <a:gd name="connsiteY146" fmla="*/ 299448 h 304127"/>
              <a:gd name="connsiteX147" fmla="*/ 130354 w 306028"/>
              <a:gd name="connsiteY147" fmla="*/ 269580 h 304127"/>
              <a:gd name="connsiteX148" fmla="*/ 28448 w 306028"/>
              <a:gd name="connsiteY148" fmla="*/ 269580 h 304127"/>
              <a:gd name="connsiteX149" fmla="*/ 28448 w 306028"/>
              <a:gd name="connsiteY149" fmla="*/ 299448 h 304127"/>
              <a:gd name="connsiteX150" fmla="*/ 23766 w 306028"/>
              <a:gd name="connsiteY150" fmla="*/ 304126 h 304127"/>
              <a:gd name="connsiteX151" fmla="*/ 19085 w 306028"/>
              <a:gd name="connsiteY151" fmla="*/ 299448 h 304127"/>
              <a:gd name="connsiteX152" fmla="*/ 19085 w 306028"/>
              <a:gd name="connsiteY152" fmla="*/ 224238 h 304127"/>
              <a:gd name="connsiteX153" fmla="*/ 28448 w 306028"/>
              <a:gd name="connsiteY153" fmla="*/ 214881 h 304127"/>
              <a:gd name="connsiteX154" fmla="*/ 29888 w 306028"/>
              <a:gd name="connsiteY154" fmla="*/ 214881 h 304127"/>
              <a:gd name="connsiteX155" fmla="*/ 29888 w 306028"/>
              <a:gd name="connsiteY155" fmla="*/ 205525 h 304127"/>
              <a:gd name="connsiteX156" fmla="*/ 24487 w 306028"/>
              <a:gd name="connsiteY156" fmla="*/ 191850 h 304127"/>
              <a:gd name="connsiteX157" fmla="*/ 9003 w 306028"/>
              <a:gd name="connsiteY157" fmla="*/ 176377 h 304127"/>
              <a:gd name="connsiteX158" fmla="*/ 0 w 306028"/>
              <a:gd name="connsiteY158" fmla="*/ 152626 h 304127"/>
              <a:gd name="connsiteX159" fmla="*/ 0 w 306028"/>
              <a:gd name="connsiteY159" fmla="*/ 103325 h 304127"/>
              <a:gd name="connsiteX160" fmla="*/ 15484 w 306028"/>
              <a:gd name="connsiteY160" fmla="*/ 82094 h 304127"/>
              <a:gd name="connsiteX161" fmla="*/ 29888 w 306028"/>
              <a:gd name="connsiteY161" fmla="*/ 85332 h 304127"/>
              <a:gd name="connsiteX162" fmla="*/ 29888 w 306028"/>
              <a:gd name="connsiteY162" fmla="*/ 38911 h 304127"/>
              <a:gd name="connsiteX163" fmla="*/ 44652 w 306028"/>
              <a:gd name="connsiteY163" fmla="*/ 20558 h 304127"/>
              <a:gd name="connsiteX164" fmla="*/ 56895 w 306028"/>
              <a:gd name="connsiteY164" fmla="*/ 22717 h 304127"/>
              <a:gd name="connsiteX165" fmla="*/ 56895 w 306028"/>
              <a:gd name="connsiteY165" fmla="*/ 18039 h 304127"/>
              <a:gd name="connsiteX166" fmla="*/ 62656 w 306028"/>
              <a:gd name="connsiteY166" fmla="*/ 5084 h 304127"/>
              <a:gd name="connsiteX167" fmla="*/ 75980 w 306028"/>
              <a:gd name="connsiteY167" fmla="*/ 46 h 3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06028" h="304127">
                <a:moveTo>
                  <a:pt x="28448" y="224238"/>
                </a:moveTo>
                <a:lnTo>
                  <a:pt x="28448" y="260583"/>
                </a:lnTo>
                <a:lnTo>
                  <a:pt x="130354" y="260583"/>
                </a:lnTo>
                <a:lnTo>
                  <a:pt x="130354" y="224238"/>
                </a:lnTo>
                <a:close/>
                <a:moveTo>
                  <a:pt x="235090" y="63546"/>
                </a:moveTo>
                <a:cubicBezTo>
                  <a:pt x="241932" y="63905"/>
                  <a:pt x="247693" y="68221"/>
                  <a:pt x="250214" y="73974"/>
                </a:cubicBezTo>
                <a:cubicBezTo>
                  <a:pt x="253815" y="71817"/>
                  <a:pt x="257776" y="70378"/>
                  <a:pt x="262097" y="70378"/>
                </a:cubicBezTo>
                <a:cubicBezTo>
                  <a:pt x="271459" y="71098"/>
                  <a:pt x="279381" y="79369"/>
                  <a:pt x="279381" y="89438"/>
                </a:cubicBezTo>
                <a:lnTo>
                  <a:pt x="279381" y="93034"/>
                </a:lnTo>
                <a:cubicBezTo>
                  <a:pt x="282262" y="91236"/>
                  <a:pt x="285503" y="90517"/>
                  <a:pt x="289104" y="90876"/>
                </a:cubicBezTo>
                <a:cubicBezTo>
                  <a:pt x="298826" y="91236"/>
                  <a:pt x="306028" y="99867"/>
                  <a:pt x="306028" y="109576"/>
                </a:cubicBezTo>
                <a:lnTo>
                  <a:pt x="306028" y="153449"/>
                </a:lnTo>
                <a:cubicBezTo>
                  <a:pt x="306028" y="176104"/>
                  <a:pt x="303147" y="198041"/>
                  <a:pt x="296306" y="219618"/>
                </a:cubicBezTo>
                <a:cubicBezTo>
                  <a:pt x="290544" y="239396"/>
                  <a:pt x="287663" y="259535"/>
                  <a:pt x="287663" y="280032"/>
                </a:cubicBezTo>
                <a:lnTo>
                  <a:pt x="287663" y="299452"/>
                </a:lnTo>
                <a:cubicBezTo>
                  <a:pt x="287663" y="302328"/>
                  <a:pt x="285503" y="304127"/>
                  <a:pt x="282982" y="304127"/>
                </a:cubicBezTo>
                <a:cubicBezTo>
                  <a:pt x="280462" y="304127"/>
                  <a:pt x="278301" y="302328"/>
                  <a:pt x="278301" y="299452"/>
                </a:cubicBezTo>
                <a:lnTo>
                  <a:pt x="278301" y="280032"/>
                </a:lnTo>
                <a:cubicBezTo>
                  <a:pt x="278301" y="258815"/>
                  <a:pt x="281542" y="237239"/>
                  <a:pt x="287663" y="217100"/>
                </a:cubicBezTo>
                <a:cubicBezTo>
                  <a:pt x="293785" y="196243"/>
                  <a:pt x="297026" y="175026"/>
                  <a:pt x="297026" y="153449"/>
                </a:cubicBezTo>
                <a:lnTo>
                  <a:pt x="297026" y="109576"/>
                </a:lnTo>
                <a:cubicBezTo>
                  <a:pt x="297026" y="104542"/>
                  <a:pt x="293065" y="100226"/>
                  <a:pt x="288744" y="100226"/>
                </a:cubicBezTo>
                <a:cubicBezTo>
                  <a:pt x="285863" y="99867"/>
                  <a:pt x="283702" y="100945"/>
                  <a:pt x="281902" y="102384"/>
                </a:cubicBezTo>
                <a:cubicBezTo>
                  <a:pt x="280101" y="104182"/>
                  <a:pt x="279381" y="106340"/>
                  <a:pt x="279381" y="108857"/>
                </a:cubicBezTo>
                <a:lnTo>
                  <a:pt x="279381" y="159203"/>
                </a:lnTo>
                <a:cubicBezTo>
                  <a:pt x="279381" y="161720"/>
                  <a:pt x="277221" y="163518"/>
                  <a:pt x="274700" y="163518"/>
                </a:cubicBezTo>
                <a:cubicBezTo>
                  <a:pt x="272179" y="163518"/>
                  <a:pt x="270019" y="161720"/>
                  <a:pt x="270019" y="159203"/>
                </a:cubicBezTo>
                <a:lnTo>
                  <a:pt x="270019" y="108857"/>
                </a:lnTo>
                <a:lnTo>
                  <a:pt x="270019" y="89438"/>
                </a:lnTo>
                <a:cubicBezTo>
                  <a:pt x="270019" y="84403"/>
                  <a:pt x="266058" y="80088"/>
                  <a:pt x="261377" y="79728"/>
                </a:cubicBezTo>
                <a:cubicBezTo>
                  <a:pt x="258856" y="79728"/>
                  <a:pt x="256695" y="80447"/>
                  <a:pt x="254895" y="82246"/>
                </a:cubicBezTo>
                <a:cubicBezTo>
                  <a:pt x="253095" y="83684"/>
                  <a:pt x="252374" y="86201"/>
                  <a:pt x="252374" y="88719"/>
                </a:cubicBezTo>
                <a:lnTo>
                  <a:pt x="252374" y="154887"/>
                </a:lnTo>
                <a:cubicBezTo>
                  <a:pt x="252374" y="157405"/>
                  <a:pt x="250214" y="159562"/>
                  <a:pt x="247693" y="159562"/>
                </a:cubicBezTo>
                <a:cubicBezTo>
                  <a:pt x="245172" y="159562"/>
                  <a:pt x="243012" y="157405"/>
                  <a:pt x="243012" y="154887"/>
                </a:cubicBezTo>
                <a:lnTo>
                  <a:pt x="243012" y="88719"/>
                </a:lnTo>
                <a:lnTo>
                  <a:pt x="243012" y="82246"/>
                </a:lnTo>
                <a:cubicBezTo>
                  <a:pt x="243012" y="77211"/>
                  <a:pt x="239051" y="72896"/>
                  <a:pt x="234370" y="72536"/>
                </a:cubicBezTo>
                <a:cubicBezTo>
                  <a:pt x="232209" y="72536"/>
                  <a:pt x="229689" y="73255"/>
                  <a:pt x="227888" y="75053"/>
                </a:cubicBezTo>
                <a:cubicBezTo>
                  <a:pt x="226088" y="76492"/>
                  <a:pt x="225007" y="79009"/>
                  <a:pt x="225007" y="81526"/>
                </a:cubicBezTo>
                <a:lnTo>
                  <a:pt x="225007" y="101665"/>
                </a:lnTo>
                <a:lnTo>
                  <a:pt x="225007" y="150572"/>
                </a:lnTo>
                <a:cubicBezTo>
                  <a:pt x="225007" y="153089"/>
                  <a:pt x="222847" y="155247"/>
                  <a:pt x="220326" y="155247"/>
                </a:cubicBezTo>
                <a:cubicBezTo>
                  <a:pt x="217805" y="155247"/>
                  <a:pt x="216005" y="153089"/>
                  <a:pt x="216005" y="150572"/>
                </a:cubicBezTo>
                <a:lnTo>
                  <a:pt x="216005" y="101665"/>
                </a:lnTo>
                <a:lnTo>
                  <a:pt x="216005" y="101305"/>
                </a:lnTo>
                <a:cubicBezTo>
                  <a:pt x="216005" y="98788"/>
                  <a:pt x="214565" y="96630"/>
                  <a:pt x="212764" y="94832"/>
                </a:cubicBezTo>
                <a:cubicBezTo>
                  <a:pt x="210604" y="93034"/>
                  <a:pt x="208083" y="92674"/>
                  <a:pt x="205202" y="93034"/>
                </a:cubicBezTo>
                <a:cubicBezTo>
                  <a:pt x="201241" y="93753"/>
                  <a:pt x="198000" y="97709"/>
                  <a:pt x="198000" y="102024"/>
                </a:cubicBezTo>
                <a:lnTo>
                  <a:pt x="198000" y="166035"/>
                </a:lnTo>
                <a:lnTo>
                  <a:pt x="198000" y="193366"/>
                </a:lnTo>
                <a:cubicBezTo>
                  <a:pt x="198000" y="195883"/>
                  <a:pt x="199081" y="198041"/>
                  <a:pt x="200521" y="199839"/>
                </a:cubicBezTo>
                <a:lnTo>
                  <a:pt x="206643" y="206312"/>
                </a:lnTo>
                <a:cubicBezTo>
                  <a:pt x="208443" y="208110"/>
                  <a:pt x="208083" y="211346"/>
                  <a:pt x="206643" y="212785"/>
                </a:cubicBezTo>
                <a:cubicBezTo>
                  <a:pt x="205562" y="213864"/>
                  <a:pt x="204482" y="214223"/>
                  <a:pt x="203402" y="214223"/>
                </a:cubicBezTo>
                <a:cubicBezTo>
                  <a:pt x="201961" y="214223"/>
                  <a:pt x="200881" y="213504"/>
                  <a:pt x="200161" y="212785"/>
                </a:cubicBezTo>
                <a:lnTo>
                  <a:pt x="193679" y="206312"/>
                </a:lnTo>
                <a:cubicBezTo>
                  <a:pt x="190798" y="202716"/>
                  <a:pt x="188998" y="198041"/>
                  <a:pt x="188998" y="193366"/>
                </a:cubicBezTo>
                <a:lnTo>
                  <a:pt x="188998" y="166035"/>
                </a:lnTo>
                <a:cubicBezTo>
                  <a:pt x="188998" y="162439"/>
                  <a:pt x="187198" y="158843"/>
                  <a:pt x="184677" y="156326"/>
                </a:cubicBezTo>
                <a:cubicBezTo>
                  <a:pt x="182156" y="154528"/>
                  <a:pt x="179276" y="153808"/>
                  <a:pt x="176395" y="154528"/>
                </a:cubicBezTo>
                <a:cubicBezTo>
                  <a:pt x="171714" y="155607"/>
                  <a:pt x="168113" y="160641"/>
                  <a:pt x="168113" y="166755"/>
                </a:cubicBezTo>
                <a:lnTo>
                  <a:pt x="168113" y="216021"/>
                </a:lnTo>
                <a:cubicBezTo>
                  <a:pt x="168113" y="222135"/>
                  <a:pt x="170273" y="228608"/>
                  <a:pt x="174594" y="232923"/>
                </a:cubicBezTo>
                <a:lnTo>
                  <a:pt x="190078" y="248746"/>
                </a:lnTo>
                <a:cubicBezTo>
                  <a:pt x="195120" y="253781"/>
                  <a:pt x="198000" y="260973"/>
                  <a:pt x="198000" y="268525"/>
                </a:cubicBezTo>
                <a:lnTo>
                  <a:pt x="198000" y="299452"/>
                </a:lnTo>
                <a:cubicBezTo>
                  <a:pt x="198000" y="302328"/>
                  <a:pt x="196200" y="304127"/>
                  <a:pt x="193679" y="304127"/>
                </a:cubicBezTo>
                <a:cubicBezTo>
                  <a:pt x="190798" y="304127"/>
                  <a:pt x="188998" y="302328"/>
                  <a:pt x="188998" y="299452"/>
                </a:cubicBezTo>
                <a:lnTo>
                  <a:pt x="188998" y="268525"/>
                </a:lnTo>
                <a:cubicBezTo>
                  <a:pt x="188998" y="263490"/>
                  <a:pt x="186837" y="258815"/>
                  <a:pt x="183237" y="255219"/>
                </a:cubicBezTo>
                <a:lnTo>
                  <a:pt x="167753" y="239396"/>
                </a:lnTo>
                <a:cubicBezTo>
                  <a:pt x="161991" y="232923"/>
                  <a:pt x="158750" y="224652"/>
                  <a:pt x="158750" y="216021"/>
                </a:cubicBezTo>
                <a:lnTo>
                  <a:pt x="158750" y="166755"/>
                </a:lnTo>
                <a:cubicBezTo>
                  <a:pt x="158750" y="156326"/>
                  <a:pt x="165232" y="147695"/>
                  <a:pt x="174234" y="145537"/>
                </a:cubicBezTo>
                <a:cubicBezTo>
                  <a:pt x="179276" y="144458"/>
                  <a:pt x="184677" y="145537"/>
                  <a:pt x="188998" y="148414"/>
                </a:cubicBezTo>
                <a:lnTo>
                  <a:pt x="188998" y="102024"/>
                </a:lnTo>
                <a:cubicBezTo>
                  <a:pt x="188998" y="93034"/>
                  <a:pt x="195120" y="85482"/>
                  <a:pt x="203762" y="83684"/>
                </a:cubicBezTo>
                <a:cubicBezTo>
                  <a:pt x="207723" y="82965"/>
                  <a:pt x="212404" y="83684"/>
                  <a:pt x="216005" y="85842"/>
                </a:cubicBezTo>
                <a:lnTo>
                  <a:pt x="216005" y="81526"/>
                </a:lnTo>
                <a:cubicBezTo>
                  <a:pt x="216005" y="76492"/>
                  <a:pt x="217805" y="71817"/>
                  <a:pt x="221406" y="68580"/>
                </a:cubicBezTo>
                <a:cubicBezTo>
                  <a:pt x="225007" y="64984"/>
                  <a:pt x="230049" y="63186"/>
                  <a:pt x="235090" y="63546"/>
                </a:cubicBezTo>
                <a:close/>
                <a:moveTo>
                  <a:pt x="75620" y="9402"/>
                </a:moveTo>
                <a:cubicBezTo>
                  <a:pt x="73459" y="9042"/>
                  <a:pt x="70939" y="10122"/>
                  <a:pt x="69138" y="11561"/>
                </a:cubicBezTo>
                <a:cubicBezTo>
                  <a:pt x="67338" y="13361"/>
                  <a:pt x="66257" y="15520"/>
                  <a:pt x="66257" y="18039"/>
                </a:cubicBezTo>
                <a:lnTo>
                  <a:pt x="66257" y="38191"/>
                </a:lnTo>
                <a:lnTo>
                  <a:pt x="66257" y="87132"/>
                </a:lnTo>
                <a:cubicBezTo>
                  <a:pt x="66257" y="90011"/>
                  <a:pt x="64097" y="91810"/>
                  <a:pt x="61576" y="91810"/>
                </a:cubicBezTo>
                <a:cubicBezTo>
                  <a:pt x="59055" y="91810"/>
                  <a:pt x="56895" y="90011"/>
                  <a:pt x="56895" y="87132"/>
                </a:cubicBezTo>
                <a:lnTo>
                  <a:pt x="56895" y="38191"/>
                </a:lnTo>
                <a:cubicBezTo>
                  <a:pt x="56895" y="35672"/>
                  <a:pt x="55815" y="33153"/>
                  <a:pt x="54014" y="31354"/>
                </a:cubicBezTo>
                <a:cubicBezTo>
                  <a:pt x="51854" y="29914"/>
                  <a:pt x="49333" y="29194"/>
                  <a:pt x="46452" y="29554"/>
                </a:cubicBezTo>
                <a:cubicBezTo>
                  <a:pt x="42491" y="30634"/>
                  <a:pt x="39250" y="34592"/>
                  <a:pt x="39250" y="38911"/>
                </a:cubicBezTo>
                <a:lnTo>
                  <a:pt x="39250" y="102606"/>
                </a:lnTo>
                <a:lnTo>
                  <a:pt x="39250" y="129955"/>
                </a:lnTo>
                <a:cubicBezTo>
                  <a:pt x="39250" y="132474"/>
                  <a:pt x="39971" y="134993"/>
                  <a:pt x="41771" y="136432"/>
                </a:cubicBezTo>
                <a:lnTo>
                  <a:pt x="47893" y="143270"/>
                </a:lnTo>
                <a:cubicBezTo>
                  <a:pt x="49693" y="145069"/>
                  <a:pt x="49333" y="147948"/>
                  <a:pt x="47532" y="149747"/>
                </a:cubicBezTo>
                <a:cubicBezTo>
                  <a:pt x="46812" y="150467"/>
                  <a:pt x="45732" y="150827"/>
                  <a:pt x="44292" y="150827"/>
                </a:cubicBezTo>
                <a:cubicBezTo>
                  <a:pt x="43211" y="150827"/>
                  <a:pt x="42131" y="150107"/>
                  <a:pt x="41051" y="149387"/>
                </a:cubicBezTo>
                <a:lnTo>
                  <a:pt x="34929" y="142910"/>
                </a:lnTo>
                <a:cubicBezTo>
                  <a:pt x="32048" y="139311"/>
                  <a:pt x="29888" y="134993"/>
                  <a:pt x="29888" y="129955"/>
                </a:cubicBezTo>
                <a:lnTo>
                  <a:pt x="29888" y="102606"/>
                </a:lnTo>
                <a:cubicBezTo>
                  <a:pt x="29888" y="99007"/>
                  <a:pt x="28448" y="95408"/>
                  <a:pt x="25567" y="93249"/>
                </a:cubicBezTo>
                <a:cubicBezTo>
                  <a:pt x="23406" y="91090"/>
                  <a:pt x="20526" y="90730"/>
                  <a:pt x="17645" y="91090"/>
                </a:cubicBezTo>
                <a:cubicBezTo>
                  <a:pt x="12964" y="92530"/>
                  <a:pt x="9363" y="97568"/>
                  <a:pt x="9363" y="103325"/>
                </a:cubicBezTo>
                <a:lnTo>
                  <a:pt x="9363" y="152626"/>
                </a:lnTo>
                <a:cubicBezTo>
                  <a:pt x="9363" y="159103"/>
                  <a:pt x="11523" y="165221"/>
                  <a:pt x="15844" y="169899"/>
                </a:cubicBezTo>
                <a:lnTo>
                  <a:pt x="30968" y="185373"/>
                </a:lnTo>
                <a:cubicBezTo>
                  <a:pt x="36370" y="190771"/>
                  <a:pt x="39250" y="197968"/>
                  <a:pt x="39250" y="205525"/>
                </a:cubicBezTo>
                <a:lnTo>
                  <a:pt x="39250" y="214881"/>
                </a:lnTo>
                <a:lnTo>
                  <a:pt x="119551" y="214881"/>
                </a:lnTo>
                <a:cubicBezTo>
                  <a:pt x="119551" y="194369"/>
                  <a:pt x="122792" y="173498"/>
                  <a:pt x="128553" y="153705"/>
                </a:cubicBezTo>
                <a:cubicBezTo>
                  <a:pt x="135035" y="133194"/>
                  <a:pt x="137916" y="111962"/>
                  <a:pt x="137916" y="90370"/>
                </a:cubicBezTo>
                <a:lnTo>
                  <a:pt x="137916" y="46468"/>
                </a:lnTo>
                <a:cubicBezTo>
                  <a:pt x="137916" y="41070"/>
                  <a:pt x="134315" y="37111"/>
                  <a:pt x="129634" y="36751"/>
                </a:cubicBezTo>
                <a:cubicBezTo>
                  <a:pt x="127113" y="36392"/>
                  <a:pt x="124952" y="37471"/>
                  <a:pt x="123152" y="39270"/>
                </a:cubicBezTo>
                <a:cubicBezTo>
                  <a:pt x="121351" y="40710"/>
                  <a:pt x="120271" y="43229"/>
                  <a:pt x="120271" y="45748"/>
                </a:cubicBezTo>
                <a:lnTo>
                  <a:pt x="120271" y="95768"/>
                </a:lnTo>
                <a:cubicBezTo>
                  <a:pt x="120271" y="98287"/>
                  <a:pt x="118471" y="100446"/>
                  <a:pt x="115950" y="100446"/>
                </a:cubicBezTo>
                <a:cubicBezTo>
                  <a:pt x="113069" y="100446"/>
                  <a:pt x="111269" y="98287"/>
                  <a:pt x="111269" y="95768"/>
                </a:cubicBezTo>
                <a:lnTo>
                  <a:pt x="111269" y="45748"/>
                </a:lnTo>
                <a:lnTo>
                  <a:pt x="111269" y="25956"/>
                </a:lnTo>
                <a:cubicBezTo>
                  <a:pt x="111269" y="20918"/>
                  <a:pt x="107308" y="16599"/>
                  <a:pt x="102627" y="16599"/>
                </a:cubicBezTo>
                <a:cubicBezTo>
                  <a:pt x="100106" y="16240"/>
                  <a:pt x="97945" y="17319"/>
                  <a:pt x="96145" y="18759"/>
                </a:cubicBezTo>
                <a:cubicBezTo>
                  <a:pt x="94345" y="20558"/>
                  <a:pt x="93264" y="22717"/>
                  <a:pt x="93264" y="25236"/>
                </a:cubicBezTo>
                <a:lnTo>
                  <a:pt x="93264" y="91450"/>
                </a:lnTo>
                <a:cubicBezTo>
                  <a:pt x="93264" y="93969"/>
                  <a:pt x="91104" y="96128"/>
                  <a:pt x="88583" y="96128"/>
                </a:cubicBezTo>
                <a:cubicBezTo>
                  <a:pt x="86422" y="96128"/>
                  <a:pt x="83902" y="93969"/>
                  <a:pt x="83902" y="91450"/>
                </a:cubicBezTo>
                <a:lnTo>
                  <a:pt x="83902" y="25236"/>
                </a:lnTo>
                <a:lnTo>
                  <a:pt x="83902" y="18759"/>
                </a:lnTo>
                <a:cubicBezTo>
                  <a:pt x="83902" y="13721"/>
                  <a:pt x="80301" y="9402"/>
                  <a:pt x="75620" y="9402"/>
                </a:cubicBezTo>
                <a:close/>
                <a:moveTo>
                  <a:pt x="75980" y="46"/>
                </a:moveTo>
                <a:cubicBezTo>
                  <a:pt x="83182" y="406"/>
                  <a:pt x="88583" y="4724"/>
                  <a:pt x="91464" y="10482"/>
                </a:cubicBezTo>
                <a:cubicBezTo>
                  <a:pt x="94705" y="8323"/>
                  <a:pt x="99026" y="6883"/>
                  <a:pt x="102987" y="7243"/>
                </a:cubicBezTo>
                <a:cubicBezTo>
                  <a:pt x="112709" y="7603"/>
                  <a:pt x="120271" y="15880"/>
                  <a:pt x="120271" y="25956"/>
                </a:cubicBezTo>
                <a:lnTo>
                  <a:pt x="120271" y="29914"/>
                </a:lnTo>
                <a:cubicBezTo>
                  <a:pt x="123152" y="28115"/>
                  <a:pt x="126753" y="27395"/>
                  <a:pt x="130354" y="27395"/>
                </a:cubicBezTo>
                <a:cubicBezTo>
                  <a:pt x="140076" y="27755"/>
                  <a:pt x="147278" y="36032"/>
                  <a:pt x="147278" y="46468"/>
                </a:cubicBezTo>
                <a:lnTo>
                  <a:pt x="147278" y="90370"/>
                </a:lnTo>
                <a:cubicBezTo>
                  <a:pt x="147278" y="112682"/>
                  <a:pt x="144037" y="134993"/>
                  <a:pt x="137556" y="156225"/>
                </a:cubicBezTo>
                <a:cubicBezTo>
                  <a:pt x="131794" y="175297"/>
                  <a:pt x="128553" y="195089"/>
                  <a:pt x="128553" y="214881"/>
                </a:cubicBezTo>
                <a:lnTo>
                  <a:pt x="130354" y="214881"/>
                </a:lnTo>
                <a:cubicBezTo>
                  <a:pt x="135395" y="214881"/>
                  <a:pt x="139356" y="219200"/>
                  <a:pt x="139356" y="224238"/>
                </a:cubicBezTo>
                <a:lnTo>
                  <a:pt x="139356" y="299448"/>
                </a:lnTo>
                <a:cubicBezTo>
                  <a:pt x="139356" y="302327"/>
                  <a:pt x="137556" y="304126"/>
                  <a:pt x="134675" y="304126"/>
                </a:cubicBezTo>
                <a:cubicBezTo>
                  <a:pt x="132154" y="304126"/>
                  <a:pt x="130354" y="302327"/>
                  <a:pt x="130354" y="299448"/>
                </a:cubicBezTo>
                <a:lnTo>
                  <a:pt x="130354" y="269580"/>
                </a:lnTo>
                <a:lnTo>
                  <a:pt x="28448" y="269580"/>
                </a:lnTo>
                <a:lnTo>
                  <a:pt x="28448" y="299448"/>
                </a:lnTo>
                <a:cubicBezTo>
                  <a:pt x="28448" y="302327"/>
                  <a:pt x="26287" y="304126"/>
                  <a:pt x="23766" y="304126"/>
                </a:cubicBezTo>
                <a:cubicBezTo>
                  <a:pt x="21246" y="304126"/>
                  <a:pt x="19085" y="302327"/>
                  <a:pt x="19085" y="299448"/>
                </a:cubicBezTo>
                <a:lnTo>
                  <a:pt x="19085" y="224238"/>
                </a:lnTo>
                <a:cubicBezTo>
                  <a:pt x="19085" y="219200"/>
                  <a:pt x="23406" y="214881"/>
                  <a:pt x="28448" y="214881"/>
                </a:cubicBezTo>
                <a:lnTo>
                  <a:pt x="29888" y="214881"/>
                </a:lnTo>
                <a:lnTo>
                  <a:pt x="29888" y="205525"/>
                </a:lnTo>
                <a:cubicBezTo>
                  <a:pt x="29888" y="200487"/>
                  <a:pt x="28087" y="195449"/>
                  <a:pt x="24487" y="191850"/>
                </a:cubicBezTo>
                <a:lnTo>
                  <a:pt x="9003" y="176377"/>
                </a:lnTo>
                <a:cubicBezTo>
                  <a:pt x="3241" y="169899"/>
                  <a:pt x="0" y="161622"/>
                  <a:pt x="0" y="152626"/>
                </a:cubicBezTo>
                <a:lnTo>
                  <a:pt x="0" y="103325"/>
                </a:lnTo>
                <a:cubicBezTo>
                  <a:pt x="0" y="93249"/>
                  <a:pt x="6482" y="84253"/>
                  <a:pt x="15484" y="82094"/>
                </a:cubicBezTo>
                <a:cubicBezTo>
                  <a:pt x="20526" y="81014"/>
                  <a:pt x="25567" y="82094"/>
                  <a:pt x="29888" y="85332"/>
                </a:cubicBezTo>
                <a:lnTo>
                  <a:pt x="29888" y="38911"/>
                </a:lnTo>
                <a:cubicBezTo>
                  <a:pt x="29888" y="29914"/>
                  <a:pt x="36010" y="21997"/>
                  <a:pt x="44652" y="20558"/>
                </a:cubicBezTo>
                <a:cubicBezTo>
                  <a:pt x="48973" y="19838"/>
                  <a:pt x="53654" y="20558"/>
                  <a:pt x="56895" y="22717"/>
                </a:cubicBezTo>
                <a:lnTo>
                  <a:pt x="56895" y="18039"/>
                </a:lnTo>
                <a:cubicBezTo>
                  <a:pt x="56895" y="13001"/>
                  <a:pt x="59055" y="8323"/>
                  <a:pt x="62656" y="5084"/>
                </a:cubicBezTo>
                <a:cubicBezTo>
                  <a:pt x="66257" y="1485"/>
                  <a:pt x="71299" y="-314"/>
                  <a:pt x="75980" y="46"/>
                </a:cubicBezTo>
                <a:close/>
              </a:path>
            </a:pathLst>
          </a:custGeom>
          <a:solidFill>
            <a:schemeClr val="bg1"/>
          </a:solidFill>
          <a:ln>
            <a:noFill/>
          </a:ln>
          <a:effectLst/>
        </p:spPr>
        <p:txBody>
          <a:bodyPr wrap="square" anchor="ctr">
            <a:noAutofit/>
          </a:bodyPr>
          <a:lstStyle/>
          <a:p>
            <a:endParaRPr lang="en-US" sz="1000">
              <a:latin typeface="+mj-lt"/>
            </a:endParaRPr>
          </a:p>
        </p:txBody>
      </p:sp>
      <p:cxnSp>
        <p:nvCxnSpPr>
          <p:cNvPr id="26" name="Straight Connector 25">
            <a:extLst>
              <a:ext uri="{FF2B5EF4-FFF2-40B4-BE49-F238E27FC236}">
                <a16:creationId xmlns:a16="http://schemas.microsoft.com/office/drawing/2014/main" id="{7A90A873-96AD-4C85-9E53-27E1A2AF7454}"/>
              </a:ext>
            </a:extLst>
          </p:cNvPr>
          <p:cNvCxnSpPr/>
          <p:nvPr/>
        </p:nvCxnSpPr>
        <p:spPr>
          <a:xfrm>
            <a:off x="2335612" y="5722875"/>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large body of water with a city in the background&#10;&#10;Description automatically generated">
            <a:extLst>
              <a:ext uri="{FF2B5EF4-FFF2-40B4-BE49-F238E27FC236}">
                <a16:creationId xmlns:a16="http://schemas.microsoft.com/office/drawing/2014/main" id="{EC887C18-D5FC-48CB-AD90-31B296C2BE98}"/>
              </a:ext>
            </a:extLst>
          </p:cNvPr>
          <p:cNvPicPr>
            <a:picLocks noChangeAspect="1"/>
          </p:cNvPicPr>
          <p:nvPr/>
        </p:nvPicPr>
        <p:blipFill rotWithShape="1">
          <a:blip r:embed="rId4" cstate="screen">
            <a:alphaModFix amt="20000"/>
            <a:duotone>
              <a:schemeClr val="accent2">
                <a:shade val="45000"/>
                <a:satMod val="135000"/>
              </a:schemeClr>
              <a:prstClr val="white"/>
            </a:duotone>
            <a:extLst>
              <a:ext uri="{28A0092B-C50C-407E-A947-70E740481C1C}">
                <a14:useLocalDpi xmlns:a14="http://schemas.microsoft.com/office/drawing/2010/main"/>
              </a:ext>
            </a:extLst>
          </a:blip>
          <a:srcRect r="16786"/>
          <a:stretch/>
        </p:blipFill>
        <p:spPr>
          <a:xfrm>
            <a:off x="6095679" y="1439801"/>
            <a:ext cx="5856257" cy="4884023"/>
          </a:xfrm>
          <a:prstGeom prst="rect">
            <a:avLst/>
          </a:prstGeom>
        </p:spPr>
      </p:pic>
    </p:spTree>
    <p:extLst>
      <p:ext uri="{BB962C8B-B14F-4D97-AF65-F5344CB8AC3E}">
        <p14:creationId xmlns:p14="http://schemas.microsoft.com/office/powerpoint/2010/main" val="2374453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D9D8C73-F6C5-4332-844F-64DA1EB1080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268" t="865" r="19615" b="-332"/>
          <a:stretch/>
        </p:blipFill>
        <p:spPr bwMode="auto">
          <a:xfrm>
            <a:off x="616585" y="1439801"/>
            <a:ext cx="5479416" cy="48501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936F2C1-B23B-49EC-9A07-EC13A6C3AA32}"/>
              </a:ext>
            </a:extLst>
          </p:cNvPr>
          <p:cNvSpPr>
            <a:spLocks noGrp="1"/>
          </p:cNvSpPr>
          <p:nvPr>
            <p:ph type="title"/>
          </p:nvPr>
        </p:nvSpPr>
        <p:spPr/>
        <p:txBody>
          <a:bodyPr/>
          <a:lstStyle/>
          <a:p>
            <a:r>
              <a:rPr lang="en-GB"/>
              <a:t>Case study: rapid expansion</a:t>
            </a:r>
          </a:p>
        </p:txBody>
      </p:sp>
      <p:sp>
        <p:nvSpPr>
          <p:cNvPr id="3" name="Slide Number Placeholder 2">
            <a:extLst>
              <a:ext uri="{FF2B5EF4-FFF2-40B4-BE49-F238E27FC236}">
                <a16:creationId xmlns:a16="http://schemas.microsoft.com/office/drawing/2014/main" id="{14FE9C6B-B825-41B3-9E22-9EA6202A7FED}"/>
              </a:ext>
            </a:extLst>
          </p:cNvPr>
          <p:cNvSpPr>
            <a:spLocks noGrp="1"/>
          </p:cNvSpPr>
          <p:nvPr>
            <p:ph type="sldNum" sz="quarter" idx="12"/>
          </p:nvPr>
        </p:nvSpPr>
        <p:spPr/>
        <p:txBody>
          <a:bodyPr/>
          <a:lstStyle/>
          <a:p>
            <a:fld id="{A9A89980-3EE8-4686-8740-DD02678D93F4}" type="slidenum">
              <a:rPr lang="en-GB" smtClean="0"/>
              <a:pPr/>
              <a:t>8</a:t>
            </a:fld>
            <a:endParaRPr lang="en-GB"/>
          </a:p>
        </p:txBody>
      </p:sp>
      <p:sp>
        <p:nvSpPr>
          <p:cNvPr id="15" name="Rectangle 14">
            <a:extLst>
              <a:ext uri="{FF2B5EF4-FFF2-40B4-BE49-F238E27FC236}">
                <a16:creationId xmlns:a16="http://schemas.microsoft.com/office/drawing/2014/main" id="{A3721106-BC83-4547-8BF4-DD4BECBC57BF}"/>
              </a:ext>
            </a:extLst>
          </p:cNvPr>
          <p:cNvSpPr/>
          <p:nvPr/>
        </p:nvSpPr>
        <p:spPr>
          <a:xfrm>
            <a:off x="6610608" y="1439801"/>
            <a:ext cx="5108567" cy="4850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CA2036A-E24F-4106-9FEC-DA8F403C1183}"/>
              </a:ext>
            </a:extLst>
          </p:cNvPr>
          <p:cNvSpPr txBox="1"/>
          <p:nvPr/>
        </p:nvSpPr>
        <p:spPr>
          <a:xfrm>
            <a:off x="6886526" y="4930875"/>
            <a:ext cx="1149354"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OUTCOME</a:t>
            </a:r>
          </a:p>
        </p:txBody>
      </p:sp>
      <p:sp>
        <p:nvSpPr>
          <p:cNvPr id="17" name="TextBox 16">
            <a:extLst>
              <a:ext uri="{FF2B5EF4-FFF2-40B4-BE49-F238E27FC236}">
                <a16:creationId xmlns:a16="http://schemas.microsoft.com/office/drawing/2014/main" id="{D1E74D38-ED04-4410-8B1B-8D0EFF71BB43}"/>
              </a:ext>
            </a:extLst>
          </p:cNvPr>
          <p:cNvSpPr txBox="1"/>
          <p:nvPr/>
        </p:nvSpPr>
        <p:spPr>
          <a:xfrm>
            <a:off x="6898227" y="2514426"/>
            <a:ext cx="1125949"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SOLUTION</a:t>
            </a:r>
          </a:p>
        </p:txBody>
      </p:sp>
      <p:sp>
        <p:nvSpPr>
          <p:cNvPr id="19" name="Freeform 172">
            <a:extLst>
              <a:ext uri="{FF2B5EF4-FFF2-40B4-BE49-F238E27FC236}">
                <a16:creationId xmlns:a16="http://schemas.microsoft.com/office/drawing/2014/main" id="{9276CF81-2491-4B58-ACAE-9CE21BDB25FA}"/>
              </a:ext>
            </a:extLst>
          </p:cNvPr>
          <p:cNvSpPr>
            <a:spLocks noEditPoints="1"/>
          </p:cNvSpPr>
          <p:nvPr/>
        </p:nvSpPr>
        <p:spPr bwMode="auto">
          <a:xfrm>
            <a:off x="7276696" y="1833493"/>
            <a:ext cx="430403" cy="626038"/>
          </a:xfrm>
          <a:custGeom>
            <a:avLst/>
            <a:gdLst>
              <a:gd name="T0" fmla="*/ 120 w 176"/>
              <a:gd name="T1" fmla="*/ 256 h 256"/>
              <a:gd name="T2" fmla="*/ 120 w 176"/>
              <a:gd name="T3" fmla="*/ 232 h 256"/>
              <a:gd name="T4" fmla="*/ 128 w 176"/>
              <a:gd name="T5" fmla="*/ 232 h 256"/>
              <a:gd name="T6" fmla="*/ 128 w 176"/>
              <a:gd name="T7" fmla="*/ 208 h 256"/>
              <a:gd name="T8" fmla="*/ 136 w 176"/>
              <a:gd name="T9" fmla="*/ 208 h 256"/>
              <a:gd name="T10" fmla="*/ 136 w 176"/>
              <a:gd name="T11" fmla="*/ 184 h 256"/>
              <a:gd name="T12" fmla="*/ 136 w 176"/>
              <a:gd name="T13" fmla="*/ 162 h 256"/>
              <a:gd name="T14" fmla="*/ 176 w 176"/>
              <a:gd name="T15" fmla="*/ 88 h 256"/>
              <a:gd name="T16" fmla="*/ 88 w 176"/>
              <a:gd name="T17" fmla="*/ 0 h 256"/>
              <a:gd name="T18" fmla="*/ 0 w 176"/>
              <a:gd name="T19" fmla="*/ 88 h 256"/>
              <a:gd name="T20" fmla="*/ 40 w 176"/>
              <a:gd name="T21" fmla="*/ 162 h 256"/>
              <a:gd name="T22" fmla="*/ 40 w 176"/>
              <a:gd name="T23" fmla="*/ 176 h 256"/>
              <a:gd name="T24" fmla="*/ 40 w 176"/>
              <a:gd name="T25" fmla="*/ 184 h 256"/>
              <a:gd name="T26" fmla="*/ 40 w 176"/>
              <a:gd name="T27" fmla="*/ 208 h 256"/>
              <a:gd name="T28" fmla="*/ 48 w 176"/>
              <a:gd name="T29" fmla="*/ 208 h 256"/>
              <a:gd name="T30" fmla="*/ 48 w 176"/>
              <a:gd name="T31" fmla="*/ 232 h 256"/>
              <a:gd name="T32" fmla="*/ 56 w 176"/>
              <a:gd name="T33" fmla="*/ 232 h 256"/>
              <a:gd name="T34" fmla="*/ 56 w 176"/>
              <a:gd name="T35" fmla="*/ 256 h 256"/>
              <a:gd name="T36" fmla="*/ 120 w 176"/>
              <a:gd name="T37" fmla="*/ 256 h 256"/>
              <a:gd name="T38" fmla="*/ 112 w 176"/>
              <a:gd name="T39" fmla="*/ 248 h 256"/>
              <a:gd name="T40" fmla="*/ 64 w 176"/>
              <a:gd name="T41" fmla="*/ 248 h 256"/>
              <a:gd name="T42" fmla="*/ 64 w 176"/>
              <a:gd name="T43" fmla="*/ 232 h 256"/>
              <a:gd name="T44" fmla="*/ 112 w 176"/>
              <a:gd name="T45" fmla="*/ 232 h 256"/>
              <a:gd name="T46" fmla="*/ 112 w 176"/>
              <a:gd name="T47" fmla="*/ 248 h 256"/>
              <a:gd name="T48" fmla="*/ 46 w 176"/>
              <a:gd name="T49" fmla="*/ 157 h 256"/>
              <a:gd name="T50" fmla="*/ 8 w 176"/>
              <a:gd name="T51" fmla="*/ 88 h 256"/>
              <a:gd name="T52" fmla="*/ 88 w 176"/>
              <a:gd name="T53" fmla="*/ 8 h 256"/>
              <a:gd name="T54" fmla="*/ 168 w 176"/>
              <a:gd name="T55" fmla="*/ 88 h 256"/>
              <a:gd name="T56" fmla="*/ 130 w 176"/>
              <a:gd name="T57" fmla="*/ 156 h 256"/>
              <a:gd name="T58" fmla="*/ 128 w 176"/>
              <a:gd name="T59" fmla="*/ 157 h 256"/>
              <a:gd name="T60" fmla="*/ 128 w 176"/>
              <a:gd name="T61" fmla="*/ 176 h 256"/>
              <a:gd name="T62" fmla="*/ 109 w 176"/>
              <a:gd name="T63" fmla="*/ 176 h 256"/>
              <a:gd name="T64" fmla="*/ 120 w 176"/>
              <a:gd name="T65" fmla="*/ 101 h 256"/>
              <a:gd name="T66" fmla="*/ 112 w 176"/>
              <a:gd name="T67" fmla="*/ 99 h 256"/>
              <a:gd name="T68" fmla="*/ 112 w 176"/>
              <a:gd name="T69" fmla="*/ 102 h 256"/>
              <a:gd name="T70" fmla="*/ 100 w 176"/>
              <a:gd name="T71" fmla="*/ 111 h 256"/>
              <a:gd name="T72" fmla="*/ 88 w 176"/>
              <a:gd name="T73" fmla="*/ 98 h 256"/>
              <a:gd name="T74" fmla="*/ 76 w 176"/>
              <a:gd name="T75" fmla="*/ 111 h 256"/>
              <a:gd name="T76" fmla="*/ 64 w 176"/>
              <a:gd name="T77" fmla="*/ 102 h 256"/>
              <a:gd name="T78" fmla="*/ 64 w 176"/>
              <a:gd name="T79" fmla="*/ 99 h 256"/>
              <a:gd name="T80" fmla="*/ 56 w 176"/>
              <a:gd name="T81" fmla="*/ 101 h 256"/>
              <a:gd name="T82" fmla="*/ 67 w 176"/>
              <a:gd name="T83" fmla="*/ 176 h 256"/>
              <a:gd name="T84" fmla="*/ 48 w 176"/>
              <a:gd name="T85" fmla="*/ 176 h 256"/>
              <a:gd name="T86" fmla="*/ 48 w 176"/>
              <a:gd name="T87" fmla="*/ 158 h 256"/>
              <a:gd name="T88" fmla="*/ 46 w 176"/>
              <a:gd name="T89" fmla="*/ 157 h 256"/>
              <a:gd name="T90" fmla="*/ 76 w 176"/>
              <a:gd name="T91" fmla="*/ 176 h 256"/>
              <a:gd name="T92" fmla="*/ 66 w 176"/>
              <a:gd name="T93" fmla="*/ 114 h 256"/>
              <a:gd name="T94" fmla="*/ 76 w 176"/>
              <a:gd name="T95" fmla="*/ 121 h 256"/>
              <a:gd name="T96" fmla="*/ 88 w 176"/>
              <a:gd name="T97" fmla="*/ 110 h 256"/>
              <a:gd name="T98" fmla="*/ 100 w 176"/>
              <a:gd name="T99" fmla="*/ 121 h 256"/>
              <a:gd name="T100" fmla="*/ 110 w 176"/>
              <a:gd name="T101" fmla="*/ 114 h 256"/>
              <a:gd name="T102" fmla="*/ 101 w 176"/>
              <a:gd name="T103" fmla="*/ 176 h 256"/>
              <a:gd name="T104" fmla="*/ 76 w 176"/>
              <a:gd name="T105" fmla="*/ 176 h 256"/>
              <a:gd name="T106" fmla="*/ 48 w 176"/>
              <a:gd name="T107" fmla="*/ 184 h 256"/>
              <a:gd name="T108" fmla="*/ 128 w 176"/>
              <a:gd name="T109" fmla="*/ 184 h 256"/>
              <a:gd name="T110" fmla="*/ 128 w 176"/>
              <a:gd name="T111" fmla="*/ 200 h 256"/>
              <a:gd name="T112" fmla="*/ 48 w 176"/>
              <a:gd name="T113" fmla="*/ 200 h 256"/>
              <a:gd name="T114" fmla="*/ 48 w 176"/>
              <a:gd name="T115" fmla="*/ 184 h 256"/>
              <a:gd name="T116" fmla="*/ 56 w 176"/>
              <a:gd name="T117" fmla="*/ 208 h 256"/>
              <a:gd name="T118" fmla="*/ 120 w 176"/>
              <a:gd name="T119" fmla="*/ 208 h 256"/>
              <a:gd name="T120" fmla="*/ 120 w 176"/>
              <a:gd name="T121" fmla="*/ 224 h 256"/>
              <a:gd name="T122" fmla="*/ 56 w 176"/>
              <a:gd name="T123" fmla="*/ 224 h 256"/>
              <a:gd name="T124" fmla="*/ 56 w 176"/>
              <a:gd name="T125" fmla="*/ 2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56">
                <a:moveTo>
                  <a:pt x="120" y="256"/>
                </a:moveTo>
                <a:cubicBezTo>
                  <a:pt x="120" y="232"/>
                  <a:pt x="120" y="232"/>
                  <a:pt x="120" y="232"/>
                </a:cubicBezTo>
                <a:cubicBezTo>
                  <a:pt x="128" y="232"/>
                  <a:pt x="128" y="232"/>
                  <a:pt x="128" y="232"/>
                </a:cubicBezTo>
                <a:cubicBezTo>
                  <a:pt x="128" y="208"/>
                  <a:pt x="128" y="208"/>
                  <a:pt x="128" y="208"/>
                </a:cubicBezTo>
                <a:cubicBezTo>
                  <a:pt x="136" y="208"/>
                  <a:pt x="136" y="208"/>
                  <a:pt x="136" y="208"/>
                </a:cubicBezTo>
                <a:cubicBezTo>
                  <a:pt x="136" y="184"/>
                  <a:pt x="136" y="184"/>
                  <a:pt x="136" y="184"/>
                </a:cubicBezTo>
                <a:cubicBezTo>
                  <a:pt x="136" y="162"/>
                  <a:pt x="136" y="162"/>
                  <a:pt x="136" y="162"/>
                </a:cubicBezTo>
                <a:cubicBezTo>
                  <a:pt x="161" y="146"/>
                  <a:pt x="176" y="118"/>
                  <a:pt x="176" y="88"/>
                </a:cubicBezTo>
                <a:cubicBezTo>
                  <a:pt x="176" y="40"/>
                  <a:pt x="137" y="0"/>
                  <a:pt x="88" y="0"/>
                </a:cubicBezTo>
                <a:cubicBezTo>
                  <a:pt x="40" y="0"/>
                  <a:pt x="0" y="40"/>
                  <a:pt x="0" y="88"/>
                </a:cubicBezTo>
                <a:cubicBezTo>
                  <a:pt x="0" y="118"/>
                  <a:pt x="15" y="146"/>
                  <a:pt x="40" y="162"/>
                </a:cubicBezTo>
                <a:cubicBezTo>
                  <a:pt x="40" y="176"/>
                  <a:pt x="40" y="176"/>
                  <a:pt x="40" y="176"/>
                </a:cubicBezTo>
                <a:cubicBezTo>
                  <a:pt x="40" y="184"/>
                  <a:pt x="40" y="184"/>
                  <a:pt x="40" y="184"/>
                </a:cubicBezTo>
                <a:cubicBezTo>
                  <a:pt x="40" y="208"/>
                  <a:pt x="40" y="208"/>
                  <a:pt x="40" y="208"/>
                </a:cubicBezTo>
                <a:cubicBezTo>
                  <a:pt x="48" y="208"/>
                  <a:pt x="48" y="208"/>
                  <a:pt x="48" y="208"/>
                </a:cubicBezTo>
                <a:cubicBezTo>
                  <a:pt x="48" y="232"/>
                  <a:pt x="48" y="232"/>
                  <a:pt x="48" y="232"/>
                </a:cubicBezTo>
                <a:cubicBezTo>
                  <a:pt x="56" y="232"/>
                  <a:pt x="56" y="232"/>
                  <a:pt x="56" y="232"/>
                </a:cubicBezTo>
                <a:cubicBezTo>
                  <a:pt x="56" y="256"/>
                  <a:pt x="56" y="256"/>
                  <a:pt x="56" y="256"/>
                </a:cubicBezTo>
                <a:lnTo>
                  <a:pt x="120" y="256"/>
                </a:lnTo>
                <a:close/>
                <a:moveTo>
                  <a:pt x="112" y="248"/>
                </a:moveTo>
                <a:cubicBezTo>
                  <a:pt x="64" y="248"/>
                  <a:pt x="64" y="248"/>
                  <a:pt x="64" y="248"/>
                </a:cubicBezTo>
                <a:cubicBezTo>
                  <a:pt x="64" y="232"/>
                  <a:pt x="64" y="232"/>
                  <a:pt x="64" y="232"/>
                </a:cubicBezTo>
                <a:cubicBezTo>
                  <a:pt x="112" y="232"/>
                  <a:pt x="112" y="232"/>
                  <a:pt x="112" y="232"/>
                </a:cubicBezTo>
                <a:lnTo>
                  <a:pt x="112" y="248"/>
                </a:lnTo>
                <a:close/>
                <a:moveTo>
                  <a:pt x="46" y="157"/>
                </a:moveTo>
                <a:cubicBezTo>
                  <a:pt x="23" y="142"/>
                  <a:pt x="8" y="116"/>
                  <a:pt x="8" y="88"/>
                </a:cubicBezTo>
                <a:cubicBezTo>
                  <a:pt x="8" y="44"/>
                  <a:pt x="44" y="8"/>
                  <a:pt x="88" y="8"/>
                </a:cubicBezTo>
                <a:cubicBezTo>
                  <a:pt x="132" y="8"/>
                  <a:pt x="168" y="44"/>
                  <a:pt x="168" y="88"/>
                </a:cubicBezTo>
                <a:cubicBezTo>
                  <a:pt x="168" y="116"/>
                  <a:pt x="154" y="142"/>
                  <a:pt x="130" y="156"/>
                </a:cubicBezTo>
                <a:cubicBezTo>
                  <a:pt x="128" y="157"/>
                  <a:pt x="128" y="157"/>
                  <a:pt x="128" y="157"/>
                </a:cubicBezTo>
                <a:cubicBezTo>
                  <a:pt x="128" y="176"/>
                  <a:pt x="128" y="176"/>
                  <a:pt x="128" y="176"/>
                </a:cubicBezTo>
                <a:cubicBezTo>
                  <a:pt x="109" y="176"/>
                  <a:pt x="109" y="176"/>
                  <a:pt x="109" y="176"/>
                </a:cubicBezTo>
                <a:cubicBezTo>
                  <a:pt x="120" y="101"/>
                  <a:pt x="120" y="101"/>
                  <a:pt x="120" y="101"/>
                </a:cubicBezTo>
                <a:cubicBezTo>
                  <a:pt x="112" y="99"/>
                  <a:pt x="112" y="99"/>
                  <a:pt x="112" y="99"/>
                </a:cubicBezTo>
                <a:cubicBezTo>
                  <a:pt x="112" y="102"/>
                  <a:pt x="112" y="102"/>
                  <a:pt x="112" y="102"/>
                </a:cubicBezTo>
                <a:cubicBezTo>
                  <a:pt x="100" y="111"/>
                  <a:pt x="100" y="111"/>
                  <a:pt x="100" y="111"/>
                </a:cubicBezTo>
                <a:cubicBezTo>
                  <a:pt x="88" y="98"/>
                  <a:pt x="88" y="98"/>
                  <a:pt x="88" y="98"/>
                </a:cubicBezTo>
                <a:cubicBezTo>
                  <a:pt x="76" y="111"/>
                  <a:pt x="76" y="111"/>
                  <a:pt x="76" y="111"/>
                </a:cubicBezTo>
                <a:cubicBezTo>
                  <a:pt x="64" y="102"/>
                  <a:pt x="64" y="102"/>
                  <a:pt x="64" y="102"/>
                </a:cubicBezTo>
                <a:cubicBezTo>
                  <a:pt x="64" y="99"/>
                  <a:pt x="64" y="99"/>
                  <a:pt x="64" y="99"/>
                </a:cubicBezTo>
                <a:cubicBezTo>
                  <a:pt x="56" y="101"/>
                  <a:pt x="56" y="101"/>
                  <a:pt x="56" y="101"/>
                </a:cubicBezTo>
                <a:cubicBezTo>
                  <a:pt x="67" y="176"/>
                  <a:pt x="67" y="176"/>
                  <a:pt x="67" y="176"/>
                </a:cubicBezTo>
                <a:cubicBezTo>
                  <a:pt x="48" y="176"/>
                  <a:pt x="48" y="176"/>
                  <a:pt x="48" y="176"/>
                </a:cubicBezTo>
                <a:cubicBezTo>
                  <a:pt x="48" y="158"/>
                  <a:pt x="48" y="158"/>
                  <a:pt x="48" y="158"/>
                </a:cubicBezTo>
                <a:lnTo>
                  <a:pt x="46" y="157"/>
                </a:lnTo>
                <a:close/>
                <a:moveTo>
                  <a:pt x="76" y="176"/>
                </a:moveTo>
                <a:cubicBezTo>
                  <a:pt x="66" y="114"/>
                  <a:pt x="66" y="114"/>
                  <a:pt x="66" y="114"/>
                </a:cubicBezTo>
                <a:cubicBezTo>
                  <a:pt x="76" y="121"/>
                  <a:pt x="76" y="121"/>
                  <a:pt x="76" y="121"/>
                </a:cubicBezTo>
                <a:cubicBezTo>
                  <a:pt x="88" y="110"/>
                  <a:pt x="88" y="110"/>
                  <a:pt x="88" y="110"/>
                </a:cubicBezTo>
                <a:cubicBezTo>
                  <a:pt x="100" y="121"/>
                  <a:pt x="100" y="121"/>
                  <a:pt x="100" y="121"/>
                </a:cubicBezTo>
                <a:cubicBezTo>
                  <a:pt x="110" y="114"/>
                  <a:pt x="110" y="114"/>
                  <a:pt x="110" y="114"/>
                </a:cubicBezTo>
                <a:cubicBezTo>
                  <a:pt x="101" y="176"/>
                  <a:pt x="101" y="176"/>
                  <a:pt x="101" y="176"/>
                </a:cubicBezTo>
                <a:lnTo>
                  <a:pt x="76" y="176"/>
                </a:lnTo>
                <a:close/>
                <a:moveTo>
                  <a:pt x="48" y="184"/>
                </a:moveTo>
                <a:cubicBezTo>
                  <a:pt x="128" y="184"/>
                  <a:pt x="128" y="184"/>
                  <a:pt x="128" y="184"/>
                </a:cubicBezTo>
                <a:cubicBezTo>
                  <a:pt x="128" y="200"/>
                  <a:pt x="128" y="200"/>
                  <a:pt x="128" y="200"/>
                </a:cubicBezTo>
                <a:cubicBezTo>
                  <a:pt x="48" y="200"/>
                  <a:pt x="48" y="200"/>
                  <a:pt x="48" y="200"/>
                </a:cubicBezTo>
                <a:lnTo>
                  <a:pt x="48" y="184"/>
                </a:lnTo>
                <a:close/>
                <a:moveTo>
                  <a:pt x="56" y="208"/>
                </a:moveTo>
                <a:cubicBezTo>
                  <a:pt x="120" y="208"/>
                  <a:pt x="120" y="208"/>
                  <a:pt x="120" y="208"/>
                </a:cubicBezTo>
                <a:cubicBezTo>
                  <a:pt x="120" y="224"/>
                  <a:pt x="120" y="224"/>
                  <a:pt x="120" y="224"/>
                </a:cubicBezTo>
                <a:cubicBezTo>
                  <a:pt x="56" y="224"/>
                  <a:pt x="56" y="224"/>
                  <a:pt x="56" y="224"/>
                </a:cubicBezTo>
                <a:lnTo>
                  <a:pt x="56" y="208"/>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uk-UA" sz="2400"/>
          </a:p>
        </p:txBody>
      </p:sp>
      <p:sp>
        <p:nvSpPr>
          <p:cNvPr id="21" name="Title 1">
            <a:extLst>
              <a:ext uri="{FF2B5EF4-FFF2-40B4-BE49-F238E27FC236}">
                <a16:creationId xmlns:a16="http://schemas.microsoft.com/office/drawing/2014/main" id="{D6B8B8E3-4A08-4436-9F37-D6E114FE46F3}"/>
              </a:ext>
            </a:extLst>
          </p:cNvPr>
          <p:cNvSpPr txBox="1">
            <a:spLocks/>
          </p:cNvSpPr>
          <p:nvPr/>
        </p:nvSpPr>
        <p:spPr>
          <a:xfrm>
            <a:off x="8300702" y="2066079"/>
            <a:ext cx="2611337" cy="35443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Employee motivation programme delivering clear career prospects, formal progression, structured training and onboarding improvements to increase inclusion, employee value and belonging</a:t>
            </a: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endParaRPr lang="en-GB" sz="160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a:solidFill>
                  <a:schemeClr val="bg1"/>
                </a:solidFill>
                <a:latin typeface="Calibri Light" panose="020F0302020204030204" pitchFamily="34" charset="0"/>
                <a:cs typeface="Calibri Light" panose="020F0302020204030204" pitchFamily="34" charset="0"/>
              </a:rPr>
              <a:t>2019 turnover rate falls to 10% and continues to fall in 2020 reducing the likelihood of accidents caused by inexperience</a:t>
            </a:r>
          </a:p>
        </p:txBody>
      </p:sp>
      <p:cxnSp>
        <p:nvCxnSpPr>
          <p:cNvPr id="24" name="Straight Connector 23">
            <a:extLst>
              <a:ext uri="{FF2B5EF4-FFF2-40B4-BE49-F238E27FC236}">
                <a16:creationId xmlns:a16="http://schemas.microsoft.com/office/drawing/2014/main" id="{535735E0-2433-42CE-84C7-1C4CE59913D6}"/>
              </a:ext>
            </a:extLst>
          </p:cNvPr>
          <p:cNvCxnSpPr/>
          <p:nvPr/>
        </p:nvCxnSpPr>
        <p:spPr>
          <a:xfrm>
            <a:off x="8421779" y="4031727"/>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8FE051-5E04-4D27-988D-2511DFD9C3DA}"/>
              </a:ext>
            </a:extLst>
          </p:cNvPr>
          <p:cNvCxnSpPr/>
          <p:nvPr/>
        </p:nvCxnSpPr>
        <p:spPr>
          <a:xfrm>
            <a:off x="8398691" y="5610399"/>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45">
            <a:extLst>
              <a:ext uri="{FF2B5EF4-FFF2-40B4-BE49-F238E27FC236}">
                <a16:creationId xmlns:a16="http://schemas.microsoft.com/office/drawing/2014/main" id="{74AD8A61-F74F-4F2D-ACE4-59320F5B3003}"/>
              </a:ext>
            </a:extLst>
          </p:cNvPr>
          <p:cNvSpPr>
            <a:spLocks noChangeAspect="1" noChangeArrowheads="1"/>
          </p:cNvSpPr>
          <p:nvPr/>
        </p:nvSpPr>
        <p:spPr bwMode="auto">
          <a:xfrm>
            <a:off x="7207864" y="4362835"/>
            <a:ext cx="538714" cy="54033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800">
              <a:latin typeface="+mj-lt"/>
            </a:endParaRPr>
          </a:p>
        </p:txBody>
      </p:sp>
      <p:pic>
        <p:nvPicPr>
          <p:cNvPr id="2" name="Picture 1">
            <a:extLst>
              <a:ext uri="{FF2B5EF4-FFF2-40B4-BE49-F238E27FC236}">
                <a16:creationId xmlns:a16="http://schemas.microsoft.com/office/drawing/2014/main" id="{18CB49F7-7891-4849-BF30-A6B833BB1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5116" y="4740419"/>
            <a:ext cx="3854672" cy="1355559"/>
          </a:xfrm>
          <a:prstGeom prst="rect">
            <a:avLst/>
          </a:prstGeom>
          <a:effectLst>
            <a:outerShdw blurRad="190500" dist="190500" dir="2700000" algn="tl" rotWithShape="0">
              <a:prstClr val="black">
                <a:alpha val="40000"/>
              </a:prstClr>
            </a:outerShdw>
          </a:effectLst>
        </p:spPr>
      </p:pic>
    </p:spTree>
    <p:extLst>
      <p:ext uri="{BB962C8B-B14F-4D97-AF65-F5344CB8AC3E}">
        <p14:creationId xmlns:p14="http://schemas.microsoft.com/office/powerpoint/2010/main" val="2569124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6FF4CE-2DBD-4CDB-BCBA-4627E9A872F7}"/>
              </a:ext>
            </a:extLst>
          </p:cNvPr>
          <p:cNvSpPr/>
          <p:nvPr/>
        </p:nvSpPr>
        <p:spPr>
          <a:xfrm>
            <a:off x="6610608" y="1439801"/>
            <a:ext cx="5108567" cy="4850163"/>
          </a:xfrm>
          <a:prstGeom prst="rect">
            <a:avLst/>
          </a:prstGeom>
          <a:solidFill>
            <a:srgbClr val="2A9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2AE191D-D742-42BE-AC1B-E145100D519D}"/>
              </a:ext>
            </a:extLst>
          </p:cNvPr>
          <p:cNvSpPr txBox="1"/>
          <p:nvPr/>
        </p:nvSpPr>
        <p:spPr>
          <a:xfrm>
            <a:off x="6886526" y="5068528"/>
            <a:ext cx="1149354"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OUTCOME</a:t>
            </a:r>
          </a:p>
        </p:txBody>
      </p:sp>
      <p:sp>
        <p:nvSpPr>
          <p:cNvPr id="22" name="TextBox 21">
            <a:extLst>
              <a:ext uri="{FF2B5EF4-FFF2-40B4-BE49-F238E27FC236}">
                <a16:creationId xmlns:a16="http://schemas.microsoft.com/office/drawing/2014/main" id="{F5A3035A-3318-40E3-8E7D-37BDC13E0D08}"/>
              </a:ext>
            </a:extLst>
          </p:cNvPr>
          <p:cNvSpPr txBox="1"/>
          <p:nvPr/>
        </p:nvSpPr>
        <p:spPr>
          <a:xfrm>
            <a:off x="6898227" y="3802450"/>
            <a:ext cx="1125949"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SOLUTION</a:t>
            </a:r>
          </a:p>
        </p:txBody>
      </p:sp>
      <p:sp>
        <p:nvSpPr>
          <p:cNvPr id="24" name="TextBox 23">
            <a:extLst>
              <a:ext uri="{FF2B5EF4-FFF2-40B4-BE49-F238E27FC236}">
                <a16:creationId xmlns:a16="http://schemas.microsoft.com/office/drawing/2014/main" id="{ED0358B1-6043-42A1-BFD8-49ED3570C77E}"/>
              </a:ext>
            </a:extLst>
          </p:cNvPr>
          <p:cNvSpPr txBox="1"/>
          <p:nvPr/>
        </p:nvSpPr>
        <p:spPr>
          <a:xfrm>
            <a:off x="6843922" y="2536371"/>
            <a:ext cx="1271503" cy="369332"/>
          </a:xfrm>
          <a:prstGeom prst="rect">
            <a:avLst/>
          </a:prstGeom>
          <a:noFill/>
        </p:spPr>
        <p:txBody>
          <a:bodyPr wrap="none" rtlCol="0" anchor="ctr" anchorCtr="0">
            <a:spAutoFit/>
          </a:bodyPr>
          <a:lstStyle/>
          <a:p>
            <a:pPr algn="ctr"/>
            <a:r>
              <a:rPr lang="en-US" b="1">
                <a:solidFill>
                  <a:schemeClr val="bg1"/>
                </a:solidFill>
                <a:latin typeface="+mj-lt"/>
                <a:ea typeface="League Spartan" charset="0"/>
                <a:cs typeface="Poppins" pitchFamily="2" charset="77"/>
              </a:rPr>
              <a:t>CHALLENGE</a:t>
            </a:r>
          </a:p>
        </p:txBody>
      </p:sp>
      <p:sp>
        <p:nvSpPr>
          <p:cNvPr id="25" name="Freeform 172">
            <a:extLst>
              <a:ext uri="{FF2B5EF4-FFF2-40B4-BE49-F238E27FC236}">
                <a16:creationId xmlns:a16="http://schemas.microsoft.com/office/drawing/2014/main" id="{0035B836-6047-4530-AA68-982E947F7DDD}"/>
              </a:ext>
            </a:extLst>
          </p:cNvPr>
          <p:cNvSpPr>
            <a:spLocks noEditPoints="1"/>
          </p:cNvSpPr>
          <p:nvPr/>
        </p:nvSpPr>
        <p:spPr bwMode="auto">
          <a:xfrm>
            <a:off x="7276696" y="3121517"/>
            <a:ext cx="430403" cy="626038"/>
          </a:xfrm>
          <a:custGeom>
            <a:avLst/>
            <a:gdLst>
              <a:gd name="T0" fmla="*/ 120 w 176"/>
              <a:gd name="T1" fmla="*/ 256 h 256"/>
              <a:gd name="T2" fmla="*/ 120 w 176"/>
              <a:gd name="T3" fmla="*/ 232 h 256"/>
              <a:gd name="T4" fmla="*/ 128 w 176"/>
              <a:gd name="T5" fmla="*/ 232 h 256"/>
              <a:gd name="T6" fmla="*/ 128 w 176"/>
              <a:gd name="T7" fmla="*/ 208 h 256"/>
              <a:gd name="T8" fmla="*/ 136 w 176"/>
              <a:gd name="T9" fmla="*/ 208 h 256"/>
              <a:gd name="T10" fmla="*/ 136 w 176"/>
              <a:gd name="T11" fmla="*/ 184 h 256"/>
              <a:gd name="T12" fmla="*/ 136 w 176"/>
              <a:gd name="T13" fmla="*/ 162 h 256"/>
              <a:gd name="T14" fmla="*/ 176 w 176"/>
              <a:gd name="T15" fmla="*/ 88 h 256"/>
              <a:gd name="T16" fmla="*/ 88 w 176"/>
              <a:gd name="T17" fmla="*/ 0 h 256"/>
              <a:gd name="T18" fmla="*/ 0 w 176"/>
              <a:gd name="T19" fmla="*/ 88 h 256"/>
              <a:gd name="T20" fmla="*/ 40 w 176"/>
              <a:gd name="T21" fmla="*/ 162 h 256"/>
              <a:gd name="T22" fmla="*/ 40 w 176"/>
              <a:gd name="T23" fmla="*/ 176 h 256"/>
              <a:gd name="T24" fmla="*/ 40 w 176"/>
              <a:gd name="T25" fmla="*/ 184 h 256"/>
              <a:gd name="T26" fmla="*/ 40 w 176"/>
              <a:gd name="T27" fmla="*/ 208 h 256"/>
              <a:gd name="T28" fmla="*/ 48 w 176"/>
              <a:gd name="T29" fmla="*/ 208 h 256"/>
              <a:gd name="T30" fmla="*/ 48 w 176"/>
              <a:gd name="T31" fmla="*/ 232 h 256"/>
              <a:gd name="T32" fmla="*/ 56 w 176"/>
              <a:gd name="T33" fmla="*/ 232 h 256"/>
              <a:gd name="T34" fmla="*/ 56 w 176"/>
              <a:gd name="T35" fmla="*/ 256 h 256"/>
              <a:gd name="T36" fmla="*/ 120 w 176"/>
              <a:gd name="T37" fmla="*/ 256 h 256"/>
              <a:gd name="T38" fmla="*/ 112 w 176"/>
              <a:gd name="T39" fmla="*/ 248 h 256"/>
              <a:gd name="T40" fmla="*/ 64 w 176"/>
              <a:gd name="T41" fmla="*/ 248 h 256"/>
              <a:gd name="T42" fmla="*/ 64 w 176"/>
              <a:gd name="T43" fmla="*/ 232 h 256"/>
              <a:gd name="T44" fmla="*/ 112 w 176"/>
              <a:gd name="T45" fmla="*/ 232 h 256"/>
              <a:gd name="T46" fmla="*/ 112 w 176"/>
              <a:gd name="T47" fmla="*/ 248 h 256"/>
              <a:gd name="T48" fmla="*/ 46 w 176"/>
              <a:gd name="T49" fmla="*/ 157 h 256"/>
              <a:gd name="T50" fmla="*/ 8 w 176"/>
              <a:gd name="T51" fmla="*/ 88 h 256"/>
              <a:gd name="T52" fmla="*/ 88 w 176"/>
              <a:gd name="T53" fmla="*/ 8 h 256"/>
              <a:gd name="T54" fmla="*/ 168 w 176"/>
              <a:gd name="T55" fmla="*/ 88 h 256"/>
              <a:gd name="T56" fmla="*/ 130 w 176"/>
              <a:gd name="T57" fmla="*/ 156 h 256"/>
              <a:gd name="T58" fmla="*/ 128 w 176"/>
              <a:gd name="T59" fmla="*/ 157 h 256"/>
              <a:gd name="T60" fmla="*/ 128 w 176"/>
              <a:gd name="T61" fmla="*/ 176 h 256"/>
              <a:gd name="T62" fmla="*/ 109 w 176"/>
              <a:gd name="T63" fmla="*/ 176 h 256"/>
              <a:gd name="T64" fmla="*/ 120 w 176"/>
              <a:gd name="T65" fmla="*/ 101 h 256"/>
              <a:gd name="T66" fmla="*/ 112 w 176"/>
              <a:gd name="T67" fmla="*/ 99 h 256"/>
              <a:gd name="T68" fmla="*/ 112 w 176"/>
              <a:gd name="T69" fmla="*/ 102 h 256"/>
              <a:gd name="T70" fmla="*/ 100 w 176"/>
              <a:gd name="T71" fmla="*/ 111 h 256"/>
              <a:gd name="T72" fmla="*/ 88 w 176"/>
              <a:gd name="T73" fmla="*/ 98 h 256"/>
              <a:gd name="T74" fmla="*/ 76 w 176"/>
              <a:gd name="T75" fmla="*/ 111 h 256"/>
              <a:gd name="T76" fmla="*/ 64 w 176"/>
              <a:gd name="T77" fmla="*/ 102 h 256"/>
              <a:gd name="T78" fmla="*/ 64 w 176"/>
              <a:gd name="T79" fmla="*/ 99 h 256"/>
              <a:gd name="T80" fmla="*/ 56 w 176"/>
              <a:gd name="T81" fmla="*/ 101 h 256"/>
              <a:gd name="T82" fmla="*/ 67 w 176"/>
              <a:gd name="T83" fmla="*/ 176 h 256"/>
              <a:gd name="T84" fmla="*/ 48 w 176"/>
              <a:gd name="T85" fmla="*/ 176 h 256"/>
              <a:gd name="T86" fmla="*/ 48 w 176"/>
              <a:gd name="T87" fmla="*/ 158 h 256"/>
              <a:gd name="T88" fmla="*/ 46 w 176"/>
              <a:gd name="T89" fmla="*/ 157 h 256"/>
              <a:gd name="T90" fmla="*/ 76 w 176"/>
              <a:gd name="T91" fmla="*/ 176 h 256"/>
              <a:gd name="T92" fmla="*/ 66 w 176"/>
              <a:gd name="T93" fmla="*/ 114 h 256"/>
              <a:gd name="T94" fmla="*/ 76 w 176"/>
              <a:gd name="T95" fmla="*/ 121 h 256"/>
              <a:gd name="T96" fmla="*/ 88 w 176"/>
              <a:gd name="T97" fmla="*/ 110 h 256"/>
              <a:gd name="T98" fmla="*/ 100 w 176"/>
              <a:gd name="T99" fmla="*/ 121 h 256"/>
              <a:gd name="T100" fmla="*/ 110 w 176"/>
              <a:gd name="T101" fmla="*/ 114 h 256"/>
              <a:gd name="T102" fmla="*/ 101 w 176"/>
              <a:gd name="T103" fmla="*/ 176 h 256"/>
              <a:gd name="T104" fmla="*/ 76 w 176"/>
              <a:gd name="T105" fmla="*/ 176 h 256"/>
              <a:gd name="T106" fmla="*/ 48 w 176"/>
              <a:gd name="T107" fmla="*/ 184 h 256"/>
              <a:gd name="T108" fmla="*/ 128 w 176"/>
              <a:gd name="T109" fmla="*/ 184 h 256"/>
              <a:gd name="T110" fmla="*/ 128 w 176"/>
              <a:gd name="T111" fmla="*/ 200 h 256"/>
              <a:gd name="T112" fmla="*/ 48 w 176"/>
              <a:gd name="T113" fmla="*/ 200 h 256"/>
              <a:gd name="T114" fmla="*/ 48 w 176"/>
              <a:gd name="T115" fmla="*/ 184 h 256"/>
              <a:gd name="T116" fmla="*/ 56 w 176"/>
              <a:gd name="T117" fmla="*/ 208 h 256"/>
              <a:gd name="T118" fmla="*/ 120 w 176"/>
              <a:gd name="T119" fmla="*/ 208 h 256"/>
              <a:gd name="T120" fmla="*/ 120 w 176"/>
              <a:gd name="T121" fmla="*/ 224 h 256"/>
              <a:gd name="T122" fmla="*/ 56 w 176"/>
              <a:gd name="T123" fmla="*/ 224 h 256"/>
              <a:gd name="T124" fmla="*/ 56 w 176"/>
              <a:gd name="T125" fmla="*/ 2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56">
                <a:moveTo>
                  <a:pt x="120" y="256"/>
                </a:moveTo>
                <a:cubicBezTo>
                  <a:pt x="120" y="232"/>
                  <a:pt x="120" y="232"/>
                  <a:pt x="120" y="232"/>
                </a:cubicBezTo>
                <a:cubicBezTo>
                  <a:pt x="128" y="232"/>
                  <a:pt x="128" y="232"/>
                  <a:pt x="128" y="232"/>
                </a:cubicBezTo>
                <a:cubicBezTo>
                  <a:pt x="128" y="208"/>
                  <a:pt x="128" y="208"/>
                  <a:pt x="128" y="208"/>
                </a:cubicBezTo>
                <a:cubicBezTo>
                  <a:pt x="136" y="208"/>
                  <a:pt x="136" y="208"/>
                  <a:pt x="136" y="208"/>
                </a:cubicBezTo>
                <a:cubicBezTo>
                  <a:pt x="136" y="184"/>
                  <a:pt x="136" y="184"/>
                  <a:pt x="136" y="184"/>
                </a:cubicBezTo>
                <a:cubicBezTo>
                  <a:pt x="136" y="162"/>
                  <a:pt x="136" y="162"/>
                  <a:pt x="136" y="162"/>
                </a:cubicBezTo>
                <a:cubicBezTo>
                  <a:pt x="161" y="146"/>
                  <a:pt x="176" y="118"/>
                  <a:pt x="176" y="88"/>
                </a:cubicBezTo>
                <a:cubicBezTo>
                  <a:pt x="176" y="40"/>
                  <a:pt x="137" y="0"/>
                  <a:pt x="88" y="0"/>
                </a:cubicBezTo>
                <a:cubicBezTo>
                  <a:pt x="40" y="0"/>
                  <a:pt x="0" y="40"/>
                  <a:pt x="0" y="88"/>
                </a:cubicBezTo>
                <a:cubicBezTo>
                  <a:pt x="0" y="118"/>
                  <a:pt x="15" y="146"/>
                  <a:pt x="40" y="162"/>
                </a:cubicBezTo>
                <a:cubicBezTo>
                  <a:pt x="40" y="176"/>
                  <a:pt x="40" y="176"/>
                  <a:pt x="40" y="176"/>
                </a:cubicBezTo>
                <a:cubicBezTo>
                  <a:pt x="40" y="184"/>
                  <a:pt x="40" y="184"/>
                  <a:pt x="40" y="184"/>
                </a:cubicBezTo>
                <a:cubicBezTo>
                  <a:pt x="40" y="208"/>
                  <a:pt x="40" y="208"/>
                  <a:pt x="40" y="208"/>
                </a:cubicBezTo>
                <a:cubicBezTo>
                  <a:pt x="48" y="208"/>
                  <a:pt x="48" y="208"/>
                  <a:pt x="48" y="208"/>
                </a:cubicBezTo>
                <a:cubicBezTo>
                  <a:pt x="48" y="232"/>
                  <a:pt x="48" y="232"/>
                  <a:pt x="48" y="232"/>
                </a:cubicBezTo>
                <a:cubicBezTo>
                  <a:pt x="56" y="232"/>
                  <a:pt x="56" y="232"/>
                  <a:pt x="56" y="232"/>
                </a:cubicBezTo>
                <a:cubicBezTo>
                  <a:pt x="56" y="256"/>
                  <a:pt x="56" y="256"/>
                  <a:pt x="56" y="256"/>
                </a:cubicBezTo>
                <a:lnTo>
                  <a:pt x="120" y="256"/>
                </a:lnTo>
                <a:close/>
                <a:moveTo>
                  <a:pt x="112" y="248"/>
                </a:moveTo>
                <a:cubicBezTo>
                  <a:pt x="64" y="248"/>
                  <a:pt x="64" y="248"/>
                  <a:pt x="64" y="248"/>
                </a:cubicBezTo>
                <a:cubicBezTo>
                  <a:pt x="64" y="232"/>
                  <a:pt x="64" y="232"/>
                  <a:pt x="64" y="232"/>
                </a:cubicBezTo>
                <a:cubicBezTo>
                  <a:pt x="112" y="232"/>
                  <a:pt x="112" y="232"/>
                  <a:pt x="112" y="232"/>
                </a:cubicBezTo>
                <a:lnTo>
                  <a:pt x="112" y="248"/>
                </a:lnTo>
                <a:close/>
                <a:moveTo>
                  <a:pt x="46" y="157"/>
                </a:moveTo>
                <a:cubicBezTo>
                  <a:pt x="23" y="142"/>
                  <a:pt x="8" y="116"/>
                  <a:pt x="8" y="88"/>
                </a:cubicBezTo>
                <a:cubicBezTo>
                  <a:pt x="8" y="44"/>
                  <a:pt x="44" y="8"/>
                  <a:pt x="88" y="8"/>
                </a:cubicBezTo>
                <a:cubicBezTo>
                  <a:pt x="132" y="8"/>
                  <a:pt x="168" y="44"/>
                  <a:pt x="168" y="88"/>
                </a:cubicBezTo>
                <a:cubicBezTo>
                  <a:pt x="168" y="116"/>
                  <a:pt x="154" y="142"/>
                  <a:pt x="130" y="156"/>
                </a:cubicBezTo>
                <a:cubicBezTo>
                  <a:pt x="128" y="157"/>
                  <a:pt x="128" y="157"/>
                  <a:pt x="128" y="157"/>
                </a:cubicBezTo>
                <a:cubicBezTo>
                  <a:pt x="128" y="176"/>
                  <a:pt x="128" y="176"/>
                  <a:pt x="128" y="176"/>
                </a:cubicBezTo>
                <a:cubicBezTo>
                  <a:pt x="109" y="176"/>
                  <a:pt x="109" y="176"/>
                  <a:pt x="109" y="176"/>
                </a:cubicBezTo>
                <a:cubicBezTo>
                  <a:pt x="120" y="101"/>
                  <a:pt x="120" y="101"/>
                  <a:pt x="120" y="101"/>
                </a:cubicBezTo>
                <a:cubicBezTo>
                  <a:pt x="112" y="99"/>
                  <a:pt x="112" y="99"/>
                  <a:pt x="112" y="99"/>
                </a:cubicBezTo>
                <a:cubicBezTo>
                  <a:pt x="112" y="102"/>
                  <a:pt x="112" y="102"/>
                  <a:pt x="112" y="102"/>
                </a:cubicBezTo>
                <a:cubicBezTo>
                  <a:pt x="100" y="111"/>
                  <a:pt x="100" y="111"/>
                  <a:pt x="100" y="111"/>
                </a:cubicBezTo>
                <a:cubicBezTo>
                  <a:pt x="88" y="98"/>
                  <a:pt x="88" y="98"/>
                  <a:pt x="88" y="98"/>
                </a:cubicBezTo>
                <a:cubicBezTo>
                  <a:pt x="76" y="111"/>
                  <a:pt x="76" y="111"/>
                  <a:pt x="76" y="111"/>
                </a:cubicBezTo>
                <a:cubicBezTo>
                  <a:pt x="64" y="102"/>
                  <a:pt x="64" y="102"/>
                  <a:pt x="64" y="102"/>
                </a:cubicBezTo>
                <a:cubicBezTo>
                  <a:pt x="64" y="99"/>
                  <a:pt x="64" y="99"/>
                  <a:pt x="64" y="99"/>
                </a:cubicBezTo>
                <a:cubicBezTo>
                  <a:pt x="56" y="101"/>
                  <a:pt x="56" y="101"/>
                  <a:pt x="56" y="101"/>
                </a:cubicBezTo>
                <a:cubicBezTo>
                  <a:pt x="67" y="176"/>
                  <a:pt x="67" y="176"/>
                  <a:pt x="67" y="176"/>
                </a:cubicBezTo>
                <a:cubicBezTo>
                  <a:pt x="48" y="176"/>
                  <a:pt x="48" y="176"/>
                  <a:pt x="48" y="176"/>
                </a:cubicBezTo>
                <a:cubicBezTo>
                  <a:pt x="48" y="158"/>
                  <a:pt x="48" y="158"/>
                  <a:pt x="48" y="158"/>
                </a:cubicBezTo>
                <a:lnTo>
                  <a:pt x="46" y="157"/>
                </a:lnTo>
                <a:close/>
                <a:moveTo>
                  <a:pt x="76" y="176"/>
                </a:moveTo>
                <a:cubicBezTo>
                  <a:pt x="66" y="114"/>
                  <a:pt x="66" y="114"/>
                  <a:pt x="66" y="114"/>
                </a:cubicBezTo>
                <a:cubicBezTo>
                  <a:pt x="76" y="121"/>
                  <a:pt x="76" y="121"/>
                  <a:pt x="76" y="121"/>
                </a:cubicBezTo>
                <a:cubicBezTo>
                  <a:pt x="88" y="110"/>
                  <a:pt x="88" y="110"/>
                  <a:pt x="88" y="110"/>
                </a:cubicBezTo>
                <a:cubicBezTo>
                  <a:pt x="100" y="121"/>
                  <a:pt x="100" y="121"/>
                  <a:pt x="100" y="121"/>
                </a:cubicBezTo>
                <a:cubicBezTo>
                  <a:pt x="110" y="114"/>
                  <a:pt x="110" y="114"/>
                  <a:pt x="110" y="114"/>
                </a:cubicBezTo>
                <a:cubicBezTo>
                  <a:pt x="101" y="176"/>
                  <a:pt x="101" y="176"/>
                  <a:pt x="101" y="176"/>
                </a:cubicBezTo>
                <a:lnTo>
                  <a:pt x="76" y="176"/>
                </a:lnTo>
                <a:close/>
                <a:moveTo>
                  <a:pt x="48" y="184"/>
                </a:moveTo>
                <a:cubicBezTo>
                  <a:pt x="128" y="184"/>
                  <a:pt x="128" y="184"/>
                  <a:pt x="128" y="184"/>
                </a:cubicBezTo>
                <a:cubicBezTo>
                  <a:pt x="128" y="200"/>
                  <a:pt x="128" y="200"/>
                  <a:pt x="128" y="200"/>
                </a:cubicBezTo>
                <a:cubicBezTo>
                  <a:pt x="48" y="200"/>
                  <a:pt x="48" y="200"/>
                  <a:pt x="48" y="200"/>
                </a:cubicBezTo>
                <a:lnTo>
                  <a:pt x="48" y="184"/>
                </a:lnTo>
                <a:close/>
                <a:moveTo>
                  <a:pt x="56" y="208"/>
                </a:moveTo>
                <a:cubicBezTo>
                  <a:pt x="120" y="208"/>
                  <a:pt x="120" y="208"/>
                  <a:pt x="120" y="208"/>
                </a:cubicBezTo>
                <a:cubicBezTo>
                  <a:pt x="120" y="224"/>
                  <a:pt x="120" y="224"/>
                  <a:pt x="120" y="224"/>
                </a:cubicBezTo>
                <a:cubicBezTo>
                  <a:pt x="56" y="224"/>
                  <a:pt x="56" y="224"/>
                  <a:pt x="56" y="224"/>
                </a:cubicBezTo>
                <a:lnTo>
                  <a:pt x="56" y="208"/>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uk-UA" sz="2400"/>
          </a:p>
        </p:txBody>
      </p:sp>
      <p:grpSp>
        <p:nvGrpSpPr>
          <p:cNvPr id="26" name="Group 25">
            <a:extLst>
              <a:ext uri="{FF2B5EF4-FFF2-40B4-BE49-F238E27FC236}">
                <a16:creationId xmlns:a16="http://schemas.microsoft.com/office/drawing/2014/main" id="{CF90DA4B-AD26-4575-B14D-FE055DCAC0C6}"/>
              </a:ext>
            </a:extLst>
          </p:cNvPr>
          <p:cNvGrpSpPr/>
          <p:nvPr/>
        </p:nvGrpSpPr>
        <p:grpSpPr>
          <a:xfrm>
            <a:off x="8300702" y="2066079"/>
            <a:ext cx="2771928" cy="3544320"/>
            <a:chOff x="2234181" y="2066079"/>
            <a:chExt cx="2771928" cy="3544320"/>
          </a:xfrm>
        </p:grpSpPr>
        <p:sp>
          <p:nvSpPr>
            <p:cNvPr id="27" name="Title 1">
              <a:extLst>
                <a:ext uri="{FF2B5EF4-FFF2-40B4-BE49-F238E27FC236}">
                  <a16:creationId xmlns:a16="http://schemas.microsoft.com/office/drawing/2014/main" id="{8F83C7C0-FD9A-4B8D-8789-C3878D14BD0A}"/>
                </a:ext>
              </a:extLst>
            </p:cNvPr>
            <p:cNvSpPr txBox="1">
              <a:spLocks/>
            </p:cNvSpPr>
            <p:nvPr/>
          </p:nvSpPr>
          <p:spPr>
            <a:xfrm>
              <a:off x="2234181" y="2066079"/>
              <a:ext cx="2611337" cy="5907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dirty="0">
                  <a:solidFill>
                    <a:schemeClr val="bg1"/>
                  </a:solidFill>
                  <a:latin typeface="Calibri Light" panose="020F0302020204030204" pitchFamily="34" charset="0"/>
                  <a:cs typeface="Calibri Light" panose="020F0302020204030204" pitchFamily="34" charset="0"/>
                </a:rPr>
                <a:t>Unbalanced focus of  organisation: factory rather than field</a:t>
              </a:r>
              <a:endParaRPr lang="en-GB" sz="1600" spc="30" dirty="0">
                <a:solidFill>
                  <a:schemeClr val="bg1"/>
                </a:solidFill>
                <a:latin typeface="Calibri Light" panose="020F0302020204030204" pitchFamily="34" charset="0"/>
                <a:cs typeface="Calibri Light" panose="020F0302020204030204" pitchFamily="34" charset="0"/>
              </a:endParaRPr>
            </a:p>
          </p:txBody>
        </p:sp>
        <p:sp>
          <p:nvSpPr>
            <p:cNvPr id="28" name="Title 1">
              <a:extLst>
                <a:ext uri="{FF2B5EF4-FFF2-40B4-BE49-F238E27FC236}">
                  <a16:creationId xmlns:a16="http://schemas.microsoft.com/office/drawing/2014/main" id="{6B8BEBA2-868B-4974-ADE1-501795233CDF}"/>
                </a:ext>
              </a:extLst>
            </p:cNvPr>
            <p:cNvSpPr txBox="1">
              <a:spLocks/>
            </p:cNvSpPr>
            <p:nvPr/>
          </p:nvSpPr>
          <p:spPr>
            <a:xfrm>
              <a:off x="2234181" y="3193132"/>
              <a:ext cx="2681623" cy="5907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spc="30">
                  <a:solidFill>
                    <a:schemeClr val="bg1"/>
                  </a:solidFill>
                  <a:latin typeface="Calibri Light" panose="020F0302020204030204" pitchFamily="34" charset="0"/>
                  <a:cs typeface="Calibri Light" panose="020F0302020204030204" pitchFamily="34" charset="0"/>
                </a:rPr>
                <a:t>A fully resourced team focussed on field operations.</a:t>
              </a:r>
            </a:p>
            <a:p>
              <a:pPr algn="l">
                <a:lnSpc>
                  <a:spcPts val="1600"/>
                </a:lnSpc>
              </a:pPr>
              <a:endParaRPr lang="en-GB" sz="1600" spc="30">
                <a:solidFill>
                  <a:schemeClr val="bg1"/>
                </a:solidFill>
                <a:latin typeface="Calibri Light" panose="020F0302020204030204" pitchFamily="34" charset="0"/>
                <a:cs typeface="Calibri Light" panose="020F0302020204030204" pitchFamily="34" charset="0"/>
              </a:endParaRPr>
            </a:p>
            <a:p>
              <a:pPr algn="l">
                <a:lnSpc>
                  <a:spcPts val="1600"/>
                </a:lnSpc>
              </a:pPr>
              <a:r>
                <a:rPr lang="en-GB" sz="1600" spc="30">
                  <a:solidFill>
                    <a:schemeClr val="bg1"/>
                  </a:solidFill>
                  <a:latin typeface="Calibri Light" panose="020F0302020204030204" pitchFamily="34" charset="0"/>
                  <a:cs typeface="Calibri Light" panose="020F0302020204030204" pitchFamily="34" charset="0"/>
                </a:rPr>
                <a:t>To be extended with champion network</a:t>
              </a:r>
            </a:p>
          </p:txBody>
        </p:sp>
        <p:sp>
          <p:nvSpPr>
            <p:cNvPr id="30" name="Title 1">
              <a:extLst>
                <a:ext uri="{FF2B5EF4-FFF2-40B4-BE49-F238E27FC236}">
                  <a16:creationId xmlns:a16="http://schemas.microsoft.com/office/drawing/2014/main" id="{8AC39FCD-0B04-47E4-9A78-7064A8854E0F}"/>
                </a:ext>
              </a:extLst>
            </p:cNvPr>
            <p:cNvSpPr txBox="1">
              <a:spLocks/>
            </p:cNvSpPr>
            <p:nvPr/>
          </p:nvSpPr>
          <p:spPr>
            <a:xfrm>
              <a:off x="2243417" y="4523380"/>
              <a:ext cx="2762692" cy="9144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600"/>
                </a:lnSpc>
              </a:pPr>
              <a:r>
                <a:rPr lang="en-GB" sz="1600">
                  <a:solidFill>
                    <a:schemeClr val="bg1"/>
                  </a:solidFill>
                  <a:latin typeface="Calibri Light" panose="020F0302020204030204" pitchFamily="34" charset="0"/>
                  <a:cs typeface="Calibri Light" panose="020F0302020204030204" pitchFamily="34" charset="0"/>
                </a:rPr>
                <a:t>Created the foundation of a world class safety culture that has this year delivered world class performance</a:t>
              </a:r>
              <a:endParaRPr lang="en-GB" sz="1600" b="1" spc="30">
                <a:solidFill>
                  <a:schemeClr val="bg1"/>
                </a:solidFill>
                <a:latin typeface="Calibri Light" panose="020F0302020204030204" pitchFamily="34" charset="0"/>
                <a:cs typeface="Calibri Light" panose="020F0302020204030204" pitchFamily="34" charset="0"/>
              </a:endParaRPr>
            </a:p>
          </p:txBody>
        </p:sp>
        <p:cxnSp>
          <p:nvCxnSpPr>
            <p:cNvPr id="35" name="Straight Connector 34">
              <a:extLst>
                <a:ext uri="{FF2B5EF4-FFF2-40B4-BE49-F238E27FC236}">
                  <a16:creationId xmlns:a16="http://schemas.microsoft.com/office/drawing/2014/main" id="{5F9B4B17-01DA-42AE-8961-868629D8F3AC}"/>
                </a:ext>
              </a:extLst>
            </p:cNvPr>
            <p:cNvCxnSpPr/>
            <p:nvPr/>
          </p:nvCxnSpPr>
          <p:spPr>
            <a:xfrm>
              <a:off x="2355258" y="3028833"/>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31C523C-9B2B-4A93-AD3A-E65843B300D7}"/>
                </a:ext>
              </a:extLst>
            </p:cNvPr>
            <p:cNvCxnSpPr/>
            <p:nvPr/>
          </p:nvCxnSpPr>
          <p:spPr>
            <a:xfrm>
              <a:off x="2341406" y="4340396"/>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CE8282-56CB-40D2-849D-3F69D39987B7}"/>
                </a:ext>
              </a:extLst>
            </p:cNvPr>
            <p:cNvCxnSpPr/>
            <p:nvPr/>
          </p:nvCxnSpPr>
          <p:spPr>
            <a:xfrm>
              <a:off x="2332170" y="5610399"/>
              <a:ext cx="2373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Freeform 16">
            <a:extLst>
              <a:ext uri="{FF2B5EF4-FFF2-40B4-BE49-F238E27FC236}">
                <a16:creationId xmlns:a16="http://schemas.microsoft.com/office/drawing/2014/main" id="{54BD27C6-1DA2-4242-B933-F0D299853B00}"/>
              </a:ext>
            </a:extLst>
          </p:cNvPr>
          <p:cNvSpPr>
            <a:spLocks noChangeArrowheads="1"/>
          </p:cNvSpPr>
          <p:nvPr/>
        </p:nvSpPr>
        <p:spPr bwMode="auto">
          <a:xfrm>
            <a:off x="7121567" y="1821694"/>
            <a:ext cx="692816" cy="688512"/>
          </a:xfrm>
          <a:custGeom>
            <a:avLst/>
            <a:gdLst>
              <a:gd name="connsiteX0" fmla="*/ 28448 w 306028"/>
              <a:gd name="connsiteY0" fmla="*/ 224238 h 304127"/>
              <a:gd name="connsiteX1" fmla="*/ 28448 w 306028"/>
              <a:gd name="connsiteY1" fmla="*/ 260583 h 304127"/>
              <a:gd name="connsiteX2" fmla="*/ 130354 w 306028"/>
              <a:gd name="connsiteY2" fmla="*/ 260583 h 304127"/>
              <a:gd name="connsiteX3" fmla="*/ 130354 w 306028"/>
              <a:gd name="connsiteY3" fmla="*/ 224238 h 304127"/>
              <a:gd name="connsiteX4" fmla="*/ 235090 w 306028"/>
              <a:gd name="connsiteY4" fmla="*/ 63546 h 304127"/>
              <a:gd name="connsiteX5" fmla="*/ 250214 w 306028"/>
              <a:gd name="connsiteY5" fmla="*/ 73974 h 304127"/>
              <a:gd name="connsiteX6" fmla="*/ 262097 w 306028"/>
              <a:gd name="connsiteY6" fmla="*/ 70378 h 304127"/>
              <a:gd name="connsiteX7" fmla="*/ 279381 w 306028"/>
              <a:gd name="connsiteY7" fmla="*/ 89438 h 304127"/>
              <a:gd name="connsiteX8" fmla="*/ 279381 w 306028"/>
              <a:gd name="connsiteY8" fmla="*/ 93034 h 304127"/>
              <a:gd name="connsiteX9" fmla="*/ 289104 w 306028"/>
              <a:gd name="connsiteY9" fmla="*/ 90876 h 304127"/>
              <a:gd name="connsiteX10" fmla="*/ 306028 w 306028"/>
              <a:gd name="connsiteY10" fmla="*/ 109576 h 304127"/>
              <a:gd name="connsiteX11" fmla="*/ 306028 w 306028"/>
              <a:gd name="connsiteY11" fmla="*/ 153449 h 304127"/>
              <a:gd name="connsiteX12" fmla="*/ 296306 w 306028"/>
              <a:gd name="connsiteY12" fmla="*/ 219618 h 304127"/>
              <a:gd name="connsiteX13" fmla="*/ 287663 w 306028"/>
              <a:gd name="connsiteY13" fmla="*/ 280032 h 304127"/>
              <a:gd name="connsiteX14" fmla="*/ 287663 w 306028"/>
              <a:gd name="connsiteY14" fmla="*/ 299452 h 304127"/>
              <a:gd name="connsiteX15" fmla="*/ 282982 w 306028"/>
              <a:gd name="connsiteY15" fmla="*/ 304127 h 304127"/>
              <a:gd name="connsiteX16" fmla="*/ 278301 w 306028"/>
              <a:gd name="connsiteY16" fmla="*/ 299452 h 304127"/>
              <a:gd name="connsiteX17" fmla="*/ 278301 w 306028"/>
              <a:gd name="connsiteY17" fmla="*/ 280032 h 304127"/>
              <a:gd name="connsiteX18" fmla="*/ 287663 w 306028"/>
              <a:gd name="connsiteY18" fmla="*/ 217100 h 304127"/>
              <a:gd name="connsiteX19" fmla="*/ 297026 w 306028"/>
              <a:gd name="connsiteY19" fmla="*/ 153449 h 304127"/>
              <a:gd name="connsiteX20" fmla="*/ 297026 w 306028"/>
              <a:gd name="connsiteY20" fmla="*/ 109576 h 304127"/>
              <a:gd name="connsiteX21" fmla="*/ 288744 w 306028"/>
              <a:gd name="connsiteY21" fmla="*/ 100226 h 304127"/>
              <a:gd name="connsiteX22" fmla="*/ 281902 w 306028"/>
              <a:gd name="connsiteY22" fmla="*/ 102384 h 304127"/>
              <a:gd name="connsiteX23" fmla="*/ 279381 w 306028"/>
              <a:gd name="connsiteY23" fmla="*/ 108857 h 304127"/>
              <a:gd name="connsiteX24" fmla="*/ 279381 w 306028"/>
              <a:gd name="connsiteY24" fmla="*/ 159203 h 304127"/>
              <a:gd name="connsiteX25" fmla="*/ 274700 w 306028"/>
              <a:gd name="connsiteY25" fmla="*/ 163518 h 304127"/>
              <a:gd name="connsiteX26" fmla="*/ 270019 w 306028"/>
              <a:gd name="connsiteY26" fmla="*/ 159203 h 304127"/>
              <a:gd name="connsiteX27" fmla="*/ 270019 w 306028"/>
              <a:gd name="connsiteY27" fmla="*/ 108857 h 304127"/>
              <a:gd name="connsiteX28" fmla="*/ 270019 w 306028"/>
              <a:gd name="connsiteY28" fmla="*/ 89438 h 304127"/>
              <a:gd name="connsiteX29" fmla="*/ 261377 w 306028"/>
              <a:gd name="connsiteY29" fmla="*/ 79728 h 304127"/>
              <a:gd name="connsiteX30" fmla="*/ 254895 w 306028"/>
              <a:gd name="connsiteY30" fmla="*/ 82246 h 304127"/>
              <a:gd name="connsiteX31" fmla="*/ 252374 w 306028"/>
              <a:gd name="connsiteY31" fmla="*/ 88719 h 304127"/>
              <a:gd name="connsiteX32" fmla="*/ 252374 w 306028"/>
              <a:gd name="connsiteY32" fmla="*/ 154887 h 304127"/>
              <a:gd name="connsiteX33" fmla="*/ 247693 w 306028"/>
              <a:gd name="connsiteY33" fmla="*/ 159562 h 304127"/>
              <a:gd name="connsiteX34" fmla="*/ 243012 w 306028"/>
              <a:gd name="connsiteY34" fmla="*/ 154887 h 304127"/>
              <a:gd name="connsiteX35" fmla="*/ 243012 w 306028"/>
              <a:gd name="connsiteY35" fmla="*/ 88719 h 304127"/>
              <a:gd name="connsiteX36" fmla="*/ 243012 w 306028"/>
              <a:gd name="connsiteY36" fmla="*/ 82246 h 304127"/>
              <a:gd name="connsiteX37" fmla="*/ 234370 w 306028"/>
              <a:gd name="connsiteY37" fmla="*/ 72536 h 304127"/>
              <a:gd name="connsiteX38" fmla="*/ 227888 w 306028"/>
              <a:gd name="connsiteY38" fmla="*/ 75053 h 304127"/>
              <a:gd name="connsiteX39" fmla="*/ 225007 w 306028"/>
              <a:gd name="connsiteY39" fmla="*/ 81526 h 304127"/>
              <a:gd name="connsiteX40" fmla="*/ 225007 w 306028"/>
              <a:gd name="connsiteY40" fmla="*/ 101665 h 304127"/>
              <a:gd name="connsiteX41" fmla="*/ 225007 w 306028"/>
              <a:gd name="connsiteY41" fmla="*/ 150572 h 304127"/>
              <a:gd name="connsiteX42" fmla="*/ 220326 w 306028"/>
              <a:gd name="connsiteY42" fmla="*/ 155247 h 304127"/>
              <a:gd name="connsiteX43" fmla="*/ 216005 w 306028"/>
              <a:gd name="connsiteY43" fmla="*/ 150572 h 304127"/>
              <a:gd name="connsiteX44" fmla="*/ 216005 w 306028"/>
              <a:gd name="connsiteY44" fmla="*/ 101665 h 304127"/>
              <a:gd name="connsiteX45" fmla="*/ 216005 w 306028"/>
              <a:gd name="connsiteY45" fmla="*/ 101305 h 304127"/>
              <a:gd name="connsiteX46" fmla="*/ 212764 w 306028"/>
              <a:gd name="connsiteY46" fmla="*/ 94832 h 304127"/>
              <a:gd name="connsiteX47" fmla="*/ 205202 w 306028"/>
              <a:gd name="connsiteY47" fmla="*/ 93034 h 304127"/>
              <a:gd name="connsiteX48" fmla="*/ 198000 w 306028"/>
              <a:gd name="connsiteY48" fmla="*/ 102024 h 304127"/>
              <a:gd name="connsiteX49" fmla="*/ 198000 w 306028"/>
              <a:gd name="connsiteY49" fmla="*/ 166035 h 304127"/>
              <a:gd name="connsiteX50" fmla="*/ 198000 w 306028"/>
              <a:gd name="connsiteY50" fmla="*/ 193366 h 304127"/>
              <a:gd name="connsiteX51" fmla="*/ 200521 w 306028"/>
              <a:gd name="connsiteY51" fmla="*/ 199839 h 304127"/>
              <a:gd name="connsiteX52" fmla="*/ 206643 w 306028"/>
              <a:gd name="connsiteY52" fmla="*/ 206312 h 304127"/>
              <a:gd name="connsiteX53" fmla="*/ 206643 w 306028"/>
              <a:gd name="connsiteY53" fmla="*/ 212785 h 304127"/>
              <a:gd name="connsiteX54" fmla="*/ 203402 w 306028"/>
              <a:gd name="connsiteY54" fmla="*/ 214223 h 304127"/>
              <a:gd name="connsiteX55" fmla="*/ 200161 w 306028"/>
              <a:gd name="connsiteY55" fmla="*/ 212785 h 304127"/>
              <a:gd name="connsiteX56" fmla="*/ 193679 w 306028"/>
              <a:gd name="connsiteY56" fmla="*/ 206312 h 304127"/>
              <a:gd name="connsiteX57" fmla="*/ 188998 w 306028"/>
              <a:gd name="connsiteY57" fmla="*/ 193366 h 304127"/>
              <a:gd name="connsiteX58" fmla="*/ 188998 w 306028"/>
              <a:gd name="connsiteY58" fmla="*/ 166035 h 304127"/>
              <a:gd name="connsiteX59" fmla="*/ 184677 w 306028"/>
              <a:gd name="connsiteY59" fmla="*/ 156326 h 304127"/>
              <a:gd name="connsiteX60" fmla="*/ 176395 w 306028"/>
              <a:gd name="connsiteY60" fmla="*/ 154528 h 304127"/>
              <a:gd name="connsiteX61" fmla="*/ 168113 w 306028"/>
              <a:gd name="connsiteY61" fmla="*/ 166755 h 304127"/>
              <a:gd name="connsiteX62" fmla="*/ 168113 w 306028"/>
              <a:gd name="connsiteY62" fmla="*/ 216021 h 304127"/>
              <a:gd name="connsiteX63" fmla="*/ 174594 w 306028"/>
              <a:gd name="connsiteY63" fmla="*/ 232923 h 304127"/>
              <a:gd name="connsiteX64" fmla="*/ 190078 w 306028"/>
              <a:gd name="connsiteY64" fmla="*/ 248746 h 304127"/>
              <a:gd name="connsiteX65" fmla="*/ 198000 w 306028"/>
              <a:gd name="connsiteY65" fmla="*/ 268525 h 304127"/>
              <a:gd name="connsiteX66" fmla="*/ 198000 w 306028"/>
              <a:gd name="connsiteY66" fmla="*/ 299452 h 304127"/>
              <a:gd name="connsiteX67" fmla="*/ 193679 w 306028"/>
              <a:gd name="connsiteY67" fmla="*/ 304127 h 304127"/>
              <a:gd name="connsiteX68" fmla="*/ 188998 w 306028"/>
              <a:gd name="connsiteY68" fmla="*/ 299452 h 304127"/>
              <a:gd name="connsiteX69" fmla="*/ 188998 w 306028"/>
              <a:gd name="connsiteY69" fmla="*/ 268525 h 304127"/>
              <a:gd name="connsiteX70" fmla="*/ 183237 w 306028"/>
              <a:gd name="connsiteY70" fmla="*/ 255219 h 304127"/>
              <a:gd name="connsiteX71" fmla="*/ 167753 w 306028"/>
              <a:gd name="connsiteY71" fmla="*/ 239396 h 304127"/>
              <a:gd name="connsiteX72" fmla="*/ 158750 w 306028"/>
              <a:gd name="connsiteY72" fmla="*/ 216021 h 304127"/>
              <a:gd name="connsiteX73" fmla="*/ 158750 w 306028"/>
              <a:gd name="connsiteY73" fmla="*/ 166755 h 304127"/>
              <a:gd name="connsiteX74" fmla="*/ 174234 w 306028"/>
              <a:gd name="connsiteY74" fmla="*/ 145537 h 304127"/>
              <a:gd name="connsiteX75" fmla="*/ 188998 w 306028"/>
              <a:gd name="connsiteY75" fmla="*/ 148414 h 304127"/>
              <a:gd name="connsiteX76" fmla="*/ 188998 w 306028"/>
              <a:gd name="connsiteY76" fmla="*/ 102024 h 304127"/>
              <a:gd name="connsiteX77" fmla="*/ 203762 w 306028"/>
              <a:gd name="connsiteY77" fmla="*/ 83684 h 304127"/>
              <a:gd name="connsiteX78" fmla="*/ 216005 w 306028"/>
              <a:gd name="connsiteY78" fmla="*/ 85842 h 304127"/>
              <a:gd name="connsiteX79" fmla="*/ 216005 w 306028"/>
              <a:gd name="connsiteY79" fmla="*/ 81526 h 304127"/>
              <a:gd name="connsiteX80" fmla="*/ 221406 w 306028"/>
              <a:gd name="connsiteY80" fmla="*/ 68580 h 304127"/>
              <a:gd name="connsiteX81" fmla="*/ 235090 w 306028"/>
              <a:gd name="connsiteY81" fmla="*/ 63546 h 304127"/>
              <a:gd name="connsiteX82" fmla="*/ 75620 w 306028"/>
              <a:gd name="connsiteY82" fmla="*/ 9402 h 304127"/>
              <a:gd name="connsiteX83" fmla="*/ 69138 w 306028"/>
              <a:gd name="connsiteY83" fmla="*/ 11561 h 304127"/>
              <a:gd name="connsiteX84" fmla="*/ 66257 w 306028"/>
              <a:gd name="connsiteY84" fmla="*/ 18039 h 304127"/>
              <a:gd name="connsiteX85" fmla="*/ 66257 w 306028"/>
              <a:gd name="connsiteY85" fmla="*/ 38191 h 304127"/>
              <a:gd name="connsiteX86" fmla="*/ 66257 w 306028"/>
              <a:gd name="connsiteY86" fmla="*/ 87132 h 304127"/>
              <a:gd name="connsiteX87" fmla="*/ 61576 w 306028"/>
              <a:gd name="connsiteY87" fmla="*/ 91810 h 304127"/>
              <a:gd name="connsiteX88" fmla="*/ 56895 w 306028"/>
              <a:gd name="connsiteY88" fmla="*/ 87132 h 304127"/>
              <a:gd name="connsiteX89" fmla="*/ 56895 w 306028"/>
              <a:gd name="connsiteY89" fmla="*/ 38191 h 304127"/>
              <a:gd name="connsiteX90" fmla="*/ 54014 w 306028"/>
              <a:gd name="connsiteY90" fmla="*/ 31354 h 304127"/>
              <a:gd name="connsiteX91" fmla="*/ 46452 w 306028"/>
              <a:gd name="connsiteY91" fmla="*/ 29554 h 304127"/>
              <a:gd name="connsiteX92" fmla="*/ 39250 w 306028"/>
              <a:gd name="connsiteY92" fmla="*/ 38911 h 304127"/>
              <a:gd name="connsiteX93" fmla="*/ 39250 w 306028"/>
              <a:gd name="connsiteY93" fmla="*/ 102606 h 304127"/>
              <a:gd name="connsiteX94" fmla="*/ 39250 w 306028"/>
              <a:gd name="connsiteY94" fmla="*/ 129955 h 304127"/>
              <a:gd name="connsiteX95" fmla="*/ 41771 w 306028"/>
              <a:gd name="connsiteY95" fmla="*/ 136432 h 304127"/>
              <a:gd name="connsiteX96" fmla="*/ 47893 w 306028"/>
              <a:gd name="connsiteY96" fmla="*/ 143270 h 304127"/>
              <a:gd name="connsiteX97" fmla="*/ 47532 w 306028"/>
              <a:gd name="connsiteY97" fmla="*/ 149747 h 304127"/>
              <a:gd name="connsiteX98" fmla="*/ 44292 w 306028"/>
              <a:gd name="connsiteY98" fmla="*/ 150827 h 304127"/>
              <a:gd name="connsiteX99" fmla="*/ 41051 w 306028"/>
              <a:gd name="connsiteY99" fmla="*/ 149387 h 304127"/>
              <a:gd name="connsiteX100" fmla="*/ 34929 w 306028"/>
              <a:gd name="connsiteY100" fmla="*/ 142910 h 304127"/>
              <a:gd name="connsiteX101" fmla="*/ 29888 w 306028"/>
              <a:gd name="connsiteY101" fmla="*/ 129955 h 304127"/>
              <a:gd name="connsiteX102" fmla="*/ 29888 w 306028"/>
              <a:gd name="connsiteY102" fmla="*/ 102606 h 304127"/>
              <a:gd name="connsiteX103" fmla="*/ 25567 w 306028"/>
              <a:gd name="connsiteY103" fmla="*/ 93249 h 304127"/>
              <a:gd name="connsiteX104" fmla="*/ 17645 w 306028"/>
              <a:gd name="connsiteY104" fmla="*/ 91090 h 304127"/>
              <a:gd name="connsiteX105" fmla="*/ 9363 w 306028"/>
              <a:gd name="connsiteY105" fmla="*/ 103325 h 304127"/>
              <a:gd name="connsiteX106" fmla="*/ 9363 w 306028"/>
              <a:gd name="connsiteY106" fmla="*/ 152626 h 304127"/>
              <a:gd name="connsiteX107" fmla="*/ 15844 w 306028"/>
              <a:gd name="connsiteY107" fmla="*/ 169899 h 304127"/>
              <a:gd name="connsiteX108" fmla="*/ 30968 w 306028"/>
              <a:gd name="connsiteY108" fmla="*/ 185373 h 304127"/>
              <a:gd name="connsiteX109" fmla="*/ 39250 w 306028"/>
              <a:gd name="connsiteY109" fmla="*/ 205525 h 304127"/>
              <a:gd name="connsiteX110" fmla="*/ 39250 w 306028"/>
              <a:gd name="connsiteY110" fmla="*/ 214881 h 304127"/>
              <a:gd name="connsiteX111" fmla="*/ 119551 w 306028"/>
              <a:gd name="connsiteY111" fmla="*/ 214881 h 304127"/>
              <a:gd name="connsiteX112" fmla="*/ 128553 w 306028"/>
              <a:gd name="connsiteY112" fmla="*/ 153705 h 304127"/>
              <a:gd name="connsiteX113" fmla="*/ 137916 w 306028"/>
              <a:gd name="connsiteY113" fmla="*/ 90370 h 304127"/>
              <a:gd name="connsiteX114" fmla="*/ 137916 w 306028"/>
              <a:gd name="connsiteY114" fmla="*/ 46468 h 304127"/>
              <a:gd name="connsiteX115" fmla="*/ 129634 w 306028"/>
              <a:gd name="connsiteY115" fmla="*/ 36751 h 304127"/>
              <a:gd name="connsiteX116" fmla="*/ 123152 w 306028"/>
              <a:gd name="connsiteY116" fmla="*/ 39270 h 304127"/>
              <a:gd name="connsiteX117" fmla="*/ 120271 w 306028"/>
              <a:gd name="connsiteY117" fmla="*/ 45748 h 304127"/>
              <a:gd name="connsiteX118" fmla="*/ 120271 w 306028"/>
              <a:gd name="connsiteY118" fmla="*/ 95768 h 304127"/>
              <a:gd name="connsiteX119" fmla="*/ 115950 w 306028"/>
              <a:gd name="connsiteY119" fmla="*/ 100446 h 304127"/>
              <a:gd name="connsiteX120" fmla="*/ 111269 w 306028"/>
              <a:gd name="connsiteY120" fmla="*/ 95768 h 304127"/>
              <a:gd name="connsiteX121" fmla="*/ 111269 w 306028"/>
              <a:gd name="connsiteY121" fmla="*/ 45748 h 304127"/>
              <a:gd name="connsiteX122" fmla="*/ 111269 w 306028"/>
              <a:gd name="connsiteY122" fmla="*/ 25956 h 304127"/>
              <a:gd name="connsiteX123" fmla="*/ 102627 w 306028"/>
              <a:gd name="connsiteY123" fmla="*/ 16599 h 304127"/>
              <a:gd name="connsiteX124" fmla="*/ 96145 w 306028"/>
              <a:gd name="connsiteY124" fmla="*/ 18759 h 304127"/>
              <a:gd name="connsiteX125" fmla="*/ 93264 w 306028"/>
              <a:gd name="connsiteY125" fmla="*/ 25236 h 304127"/>
              <a:gd name="connsiteX126" fmla="*/ 93264 w 306028"/>
              <a:gd name="connsiteY126" fmla="*/ 91450 h 304127"/>
              <a:gd name="connsiteX127" fmla="*/ 88583 w 306028"/>
              <a:gd name="connsiteY127" fmla="*/ 96128 h 304127"/>
              <a:gd name="connsiteX128" fmla="*/ 83902 w 306028"/>
              <a:gd name="connsiteY128" fmla="*/ 91450 h 304127"/>
              <a:gd name="connsiteX129" fmla="*/ 83902 w 306028"/>
              <a:gd name="connsiteY129" fmla="*/ 25236 h 304127"/>
              <a:gd name="connsiteX130" fmla="*/ 83902 w 306028"/>
              <a:gd name="connsiteY130" fmla="*/ 18759 h 304127"/>
              <a:gd name="connsiteX131" fmla="*/ 75620 w 306028"/>
              <a:gd name="connsiteY131" fmla="*/ 9402 h 304127"/>
              <a:gd name="connsiteX132" fmla="*/ 75980 w 306028"/>
              <a:gd name="connsiteY132" fmla="*/ 46 h 304127"/>
              <a:gd name="connsiteX133" fmla="*/ 91464 w 306028"/>
              <a:gd name="connsiteY133" fmla="*/ 10482 h 304127"/>
              <a:gd name="connsiteX134" fmla="*/ 102987 w 306028"/>
              <a:gd name="connsiteY134" fmla="*/ 7243 h 304127"/>
              <a:gd name="connsiteX135" fmla="*/ 120271 w 306028"/>
              <a:gd name="connsiteY135" fmla="*/ 25956 h 304127"/>
              <a:gd name="connsiteX136" fmla="*/ 120271 w 306028"/>
              <a:gd name="connsiteY136" fmla="*/ 29914 h 304127"/>
              <a:gd name="connsiteX137" fmla="*/ 130354 w 306028"/>
              <a:gd name="connsiteY137" fmla="*/ 27395 h 304127"/>
              <a:gd name="connsiteX138" fmla="*/ 147278 w 306028"/>
              <a:gd name="connsiteY138" fmla="*/ 46468 h 304127"/>
              <a:gd name="connsiteX139" fmla="*/ 147278 w 306028"/>
              <a:gd name="connsiteY139" fmla="*/ 90370 h 304127"/>
              <a:gd name="connsiteX140" fmla="*/ 137556 w 306028"/>
              <a:gd name="connsiteY140" fmla="*/ 156225 h 304127"/>
              <a:gd name="connsiteX141" fmla="*/ 128553 w 306028"/>
              <a:gd name="connsiteY141" fmla="*/ 214881 h 304127"/>
              <a:gd name="connsiteX142" fmla="*/ 130354 w 306028"/>
              <a:gd name="connsiteY142" fmla="*/ 214881 h 304127"/>
              <a:gd name="connsiteX143" fmla="*/ 139356 w 306028"/>
              <a:gd name="connsiteY143" fmla="*/ 224238 h 304127"/>
              <a:gd name="connsiteX144" fmla="*/ 139356 w 306028"/>
              <a:gd name="connsiteY144" fmla="*/ 299448 h 304127"/>
              <a:gd name="connsiteX145" fmla="*/ 134675 w 306028"/>
              <a:gd name="connsiteY145" fmla="*/ 304126 h 304127"/>
              <a:gd name="connsiteX146" fmla="*/ 130354 w 306028"/>
              <a:gd name="connsiteY146" fmla="*/ 299448 h 304127"/>
              <a:gd name="connsiteX147" fmla="*/ 130354 w 306028"/>
              <a:gd name="connsiteY147" fmla="*/ 269580 h 304127"/>
              <a:gd name="connsiteX148" fmla="*/ 28448 w 306028"/>
              <a:gd name="connsiteY148" fmla="*/ 269580 h 304127"/>
              <a:gd name="connsiteX149" fmla="*/ 28448 w 306028"/>
              <a:gd name="connsiteY149" fmla="*/ 299448 h 304127"/>
              <a:gd name="connsiteX150" fmla="*/ 23766 w 306028"/>
              <a:gd name="connsiteY150" fmla="*/ 304126 h 304127"/>
              <a:gd name="connsiteX151" fmla="*/ 19085 w 306028"/>
              <a:gd name="connsiteY151" fmla="*/ 299448 h 304127"/>
              <a:gd name="connsiteX152" fmla="*/ 19085 w 306028"/>
              <a:gd name="connsiteY152" fmla="*/ 224238 h 304127"/>
              <a:gd name="connsiteX153" fmla="*/ 28448 w 306028"/>
              <a:gd name="connsiteY153" fmla="*/ 214881 h 304127"/>
              <a:gd name="connsiteX154" fmla="*/ 29888 w 306028"/>
              <a:gd name="connsiteY154" fmla="*/ 214881 h 304127"/>
              <a:gd name="connsiteX155" fmla="*/ 29888 w 306028"/>
              <a:gd name="connsiteY155" fmla="*/ 205525 h 304127"/>
              <a:gd name="connsiteX156" fmla="*/ 24487 w 306028"/>
              <a:gd name="connsiteY156" fmla="*/ 191850 h 304127"/>
              <a:gd name="connsiteX157" fmla="*/ 9003 w 306028"/>
              <a:gd name="connsiteY157" fmla="*/ 176377 h 304127"/>
              <a:gd name="connsiteX158" fmla="*/ 0 w 306028"/>
              <a:gd name="connsiteY158" fmla="*/ 152626 h 304127"/>
              <a:gd name="connsiteX159" fmla="*/ 0 w 306028"/>
              <a:gd name="connsiteY159" fmla="*/ 103325 h 304127"/>
              <a:gd name="connsiteX160" fmla="*/ 15484 w 306028"/>
              <a:gd name="connsiteY160" fmla="*/ 82094 h 304127"/>
              <a:gd name="connsiteX161" fmla="*/ 29888 w 306028"/>
              <a:gd name="connsiteY161" fmla="*/ 85332 h 304127"/>
              <a:gd name="connsiteX162" fmla="*/ 29888 w 306028"/>
              <a:gd name="connsiteY162" fmla="*/ 38911 h 304127"/>
              <a:gd name="connsiteX163" fmla="*/ 44652 w 306028"/>
              <a:gd name="connsiteY163" fmla="*/ 20558 h 304127"/>
              <a:gd name="connsiteX164" fmla="*/ 56895 w 306028"/>
              <a:gd name="connsiteY164" fmla="*/ 22717 h 304127"/>
              <a:gd name="connsiteX165" fmla="*/ 56895 w 306028"/>
              <a:gd name="connsiteY165" fmla="*/ 18039 h 304127"/>
              <a:gd name="connsiteX166" fmla="*/ 62656 w 306028"/>
              <a:gd name="connsiteY166" fmla="*/ 5084 h 304127"/>
              <a:gd name="connsiteX167" fmla="*/ 75980 w 306028"/>
              <a:gd name="connsiteY167" fmla="*/ 46 h 3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06028" h="304127">
                <a:moveTo>
                  <a:pt x="28448" y="224238"/>
                </a:moveTo>
                <a:lnTo>
                  <a:pt x="28448" y="260583"/>
                </a:lnTo>
                <a:lnTo>
                  <a:pt x="130354" y="260583"/>
                </a:lnTo>
                <a:lnTo>
                  <a:pt x="130354" y="224238"/>
                </a:lnTo>
                <a:close/>
                <a:moveTo>
                  <a:pt x="235090" y="63546"/>
                </a:moveTo>
                <a:cubicBezTo>
                  <a:pt x="241932" y="63905"/>
                  <a:pt x="247693" y="68221"/>
                  <a:pt x="250214" y="73974"/>
                </a:cubicBezTo>
                <a:cubicBezTo>
                  <a:pt x="253815" y="71817"/>
                  <a:pt x="257776" y="70378"/>
                  <a:pt x="262097" y="70378"/>
                </a:cubicBezTo>
                <a:cubicBezTo>
                  <a:pt x="271459" y="71098"/>
                  <a:pt x="279381" y="79369"/>
                  <a:pt x="279381" y="89438"/>
                </a:cubicBezTo>
                <a:lnTo>
                  <a:pt x="279381" y="93034"/>
                </a:lnTo>
                <a:cubicBezTo>
                  <a:pt x="282262" y="91236"/>
                  <a:pt x="285503" y="90517"/>
                  <a:pt x="289104" y="90876"/>
                </a:cubicBezTo>
                <a:cubicBezTo>
                  <a:pt x="298826" y="91236"/>
                  <a:pt x="306028" y="99867"/>
                  <a:pt x="306028" y="109576"/>
                </a:cubicBezTo>
                <a:lnTo>
                  <a:pt x="306028" y="153449"/>
                </a:lnTo>
                <a:cubicBezTo>
                  <a:pt x="306028" y="176104"/>
                  <a:pt x="303147" y="198041"/>
                  <a:pt x="296306" y="219618"/>
                </a:cubicBezTo>
                <a:cubicBezTo>
                  <a:pt x="290544" y="239396"/>
                  <a:pt x="287663" y="259535"/>
                  <a:pt x="287663" y="280032"/>
                </a:cubicBezTo>
                <a:lnTo>
                  <a:pt x="287663" y="299452"/>
                </a:lnTo>
                <a:cubicBezTo>
                  <a:pt x="287663" y="302328"/>
                  <a:pt x="285503" y="304127"/>
                  <a:pt x="282982" y="304127"/>
                </a:cubicBezTo>
                <a:cubicBezTo>
                  <a:pt x="280462" y="304127"/>
                  <a:pt x="278301" y="302328"/>
                  <a:pt x="278301" y="299452"/>
                </a:cubicBezTo>
                <a:lnTo>
                  <a:pt x="278301" y="280032"/>
                </a:lnTo>
                <a:cubicBezTo>
                  <a:pt x="278301" y="258815"/>
                  <a:pt x="281542" y="237239"/>
                  <a:pt x="287663" y="217100"/>
                </a:cubicBezTo>
                <a:cubicBezTo>
                  <a:pt x="293785" y="196243"/>
                  <a:pt x="297026" y="175026"/>
                  <a:pt x="297026" y="153449"/>
                </a:cubicBezTo>
                <a:lnTo>
                  <a:pt x="297026" y="109576"/>
                </a:lnTo>
                <a:cubicBezTo>
                  <a:pt x="297026" y="104542"/>
                  <a:pt x="293065" y="100226"/>
                  <a:pt x="288744" y="100226"/>
                </a:cubicBezTo>
                <a:cubicBezTo>
                  <a:pt x="285863" y="99867"/>
                  <a:pt x="283702" y="100945"/>
                  <a:pt x="281902" y="102384"/>
                </a:cubicBezTo>
                <a:cubicBezTo>
                  <a:pt x="280101" y="104182"/>
                  <a:pt x="279381" y="106340"/>
                  <a:pt x="279381" y="108857"/>
                </a:cubicBezTo>
                <a:lnTo>
                  <a:pt x="279381" y="159203"/>
                </a:lnTo>
                <a:cubicBezTo>
                  <a:pt x="279381" y="161720"/>
                  <a:pt x="277221" y="163518"/>
                  <a:pt x="274700" y="163518"/>
                </a:cubicBezTo>
                <a:cubicBezTo>
                  <a:pt x="272179" y="163518"/>
                  <a:pt x="270019" y="161720"/>
                  <a:pt x="270019" y="159203"/>
                </a:cubicBezTo>
                <a:lnTo>
                  <a:pt x="270019" y="108857"/>
                </a:lnTo>
                <a:lnTo>
                  <a:pt x="270019" y="89438"/>
                </a:lnTo>
                <a:cubicBezTo>
                  <a:pt x="270019" y="84403"/>
                  <a:pt x="266058" y="80088"/>
                  <a:pt x="261377" y="79728"/>
                </a:cubicBezTo>
                <a:cubicBezTo>
                  <a:pt x="258856" y="79728"/>
                  <a:pt x="256695" y="80447"/>
                  <a:pt x="254895" y="82246"/>
                </a:cubicBezTo>
                <a:cubicBezTo>
                  <a:pt x="253095" y="83684"/>
                  <a:pt x="252374" y="86201"/>
                  <a:pt x="252374" y="88719"/>
                </a:cubicBezTo>
                <a:lnTo>
                  <a:pt x="252374" y="154887"/>
                </a:lnTo>
                <a:cubicBezTo>
                  <a:pt x="252374" y="157405"/>
                  <a:pt x="250214" y="159562"/>
                  <a:pt x="247693" y="159562"/>
                </a:cubicBezTo>
                <a:cubicBezTo>
                  <a:pt x="245172" y="159562"/>
                  <a:pt x="243012" y="157405"/>
                  <a:pt x="243012" y="154887"/>
                </a:cubicBezTo>
                <a:lnTo>
                  <a:pt x="243012" y="88719"/>
                </a:lnTo>
                <a:lnTo>
                  <a:pt x="243012" y="82246"/>
                </a:lnTo>
                <a:cubicBezTo>
                  <a:pt x="243012" y="77211"/>
                  <a:pt x="239051" y="72896"/>
                  <a:pt x="234370" y="72536"/>
                </a:cubicBezTo>
                <a:cubicBezTo>
                  <a:pt x="232209" y="72536"/>
                  <a:pt x="229689" y="73255"/>
                  <a:pt x="227888" y="75053"/>
                </a:cubicBezTo>
                <a:cubicBezTo>
                  <a:pt x="226088" y="76492"/>
                  <a:pt x="225007" y="79009"/>
                  <a:pt x="225007" y="81526"/>
                </a:cubicBezTo>
                <a:lnTo>
                  <a:pt x="225007" y="101665"/>
                </a:lnTo>
                <a:lnTo>
                  <a:pt x="225007" y="150572"/>
                </a:lnTo>
                <a:cubicBezTo>
                  <a:pt x="225007" y="153089"/>
                  <a:pt x="222847" y="155247"/>
                  <a:pt x="220326" y="155247"/>
                </a:cubicBezTo>
                <a:cubicBezTo>
                  <a:pt x="217805" y="155247"/>
                  <a:pt x="216005" y="153089"/>
                  <a:pt x="216005" y="150572"/>
                </a:cubicBezTo>
                <a:lnTo>
                  <a:pt x="216005" y="101665"/>
                </a:lnTo>
                <a:lnTo>
                  <a:pt x="216005" y="101305"/>
                </a:lnTo>
                <a:cubicBezTo>
                  <a:pt x="216005" y="98788"/>
                  <a:pt x="214565" y="96630"/>
                  <a:pt x="212764" y="94832"/>
                </a:cubicBezTo>
                <a:cubicBezTo>
                  <a:pt x="210604" y="93034"/>
                  <a:pt x="208083" y="92674"/>
                  <a:pt x="205202" y="93034"/>
                </a:cubicBezTo>
                <a:cubicBezTo>
                  <a:pt x="201241" y="93753"/>
                  <a:pt x="198000" y="97709"/>
                  <a:pt x="198000" y="102024"/>
                </a:cubicBezTo>
                <a:lnTo>
                  <a:pt x="198000" y="166035"/>
                </a:lnTo>
                <a:lnTo>
                  <a:pt x="198000" y="193366"/>
                </a:lnTo>
                <a:cubicBezTo>
                  <a:pt x="198000" y="195883"/>
                  <a:pt x="199081" y="198041"/>
                  <a:pt x="200521" y="199839"/>
                </a:cubicBezTo>
                <a:lnTo>
                  <a:pt x="206643" y="206312"/>
                </a:lnTo>
                <a:cubicBezTo>
                  <a:pt x="208443" y="208110"/>
                  <a:pt x="208083" y="211346"/>
                  <a:pt x="206643" y="212785"/>
                </a:cubicBezTo>
                <a:cubicBezTo>
                  <a:pt x="205562" y="213864"/>
                  <a:pt x="204482" y="214223"/>
                  <a:pt x="203402" y="214223"/>
                </a:cubicBezTo>
                <a:cubicBezTo>
                  <a:pt x="201961" y="214223"/>
                  <a:pt x="200881" y="213504"/>
                  <a:pt x="200161" y="212785"/>
                </a:cubicBezTo>
                <a:lnTo>
                  <a:pt x="193679" y="206312"/>
                </a:lnTo>
                <a:cubicBezTo>
                  <a:pt x="190798" y="202716"/>
                  <a:pt x="188998" y="198041"/>
                  <a:pt x="188998" y="193366"/>
                </a:cubicBezTo>
                <a:lnTo>
                  <a:pt x="188998" y="166035"/>
                </a:lnTo>
                <a:cubicBezTo>
                  <a:pt x="188998" y="162439"/>
                  <a:pt x="187198" y="158843"/>
                  <a:pt x="184677" y="156326"/>
                </a:cubicBezTo>
                <a:cubicBezTo>
                  <a:pt x="182156" y="154528"/>
                  <a:pt x="179276" y="153808"/>
                  <a:pt x="176395" y="154528"/>
                </a:cubicBezTo>
                <a:cubicBezTo>
                  <a:pt x="171714" y="155607"/>
                  <a:pt x="168113" y="160641"/>
                  <a:pt x="168113" y="166755"/>
                </a:cubicBezTo>
                <a:lnTo>
                  <a:pt x="168113" y="216021"/>
                </a:lnTo>
                <a:cubicBezTo>
                  <a:pt x="168113" y="222135"/>
                  <a:pt x="170273" y="228608"/>
                  <a:pt x="174594" y="232923"/>
                </a:cubicBezTo>
                <a:lnTo>
                  <a:pt x="190078" y="248746"/>
                </a:lnTo>
                <a:cubicBezTo>
                  <a:pt x="195120" y="253781"/>
                  <a:pt x="198000" y="260973"/>
                  <a:pt x="198000" y="268525"/>
                </a:cubicBezTo>
                <a:lnTo>
                  <a:pt x="198000" y="299452"/>
                </a:lnTo>
                <a:cubicBezTo>
                  <a:pt x="198000" y="302328"/>
                  <a:pt x="196200" y="304127"/>
                  <a:pt x="193679" y="304127"/>
                </a:cubicBezTo>
                <a:cubicBezTo>
                  <a:pt x="190798" y="304127"/>
                  <a:pt x="188998" y="302328"/>
                  <a:pt x="188998" y="299452"/>
                </a:cubicBezTo>
                <a:lnTo>
                  <a:pt x="188998" y="268525"/>
                </a:lnTo>
                <a:cubicBezTo>
                  <a:pt x="188998" y="263490"/>
                  <a:pt x="186837" y="258815"/>
                  <a:pt x="183237" y="255219"/>
                </a:cubicBezTo>
                <a:lnTo>
                  <a:pt x="167753" y="239396"/>
                </a:lnTo>
                <a:cubicBezTo>
                  <a:pt x="161991" y="232923"/>
                  <a:pt x="158750" y="224652"/>
                  <a:pt x="158750" y="216021"/>
                </a:cubicBezTo>
                <a:lnTo>
                  <a:pt x="158750" y="166755"/>
                </a:lnTo>
                <a:cubicBezTo>
                  <a:pt x="158750" y="156326"/>
                  <a:pt x="165232" y="147695"/>
                  <a:pt x="174234" y="145537"/>
                </a:cubicBezTo>
                <a:cubicBezTo>
                  <a:pt x="179276" y="144458"/>
                  <a:pt x="184677" y="145537"/>
                  <a:pt x="188998" y="148414"/>
                </a:cubicBezTo>
                <a:lnTo>
                  <a:pt x="188998" y="102024"/>
                </a:lnTo>
                <a:cubicBezTo>
                  <a:pt x="188998" y="93034"/>
                  <a:pt x="195120" y="85482"/>
                  <a:pt x="203762" y="83684"/>
                </a:cubicBezTo>
                <a:cubicBezTo>
                  <a:pt x="207723" y="82965"/>
                  <a:pt x="212404" y="83684"/>
                  <a:pt x="216005" y="85842"/>
                </a:cubicBezTo>
                <a:lnTo>
                  <a:pt x="216005" y="81526"/>
                </a:lnTo>
                <a:cubicBezTo>
                  <a:pt x="216005" y="76492"/>
                  <a:pt x="217805" y="71817"/>
                  <a:pt x="221406" y="68580"/>
                </a:cubicBezTo>
                <a:cubicBezTo>
                  <a:pt x="225007" y="64984"/>
                  <a:pt x="230049" y="63186"/>
                  <a:pt x="235090" y="63546"/>
                </a:cubicBezTo>
                <a:close/>
                <a:moveTo>
                  <a:pt x="75620" y="9402"/>
                </a:moveTo>
                <a:cubicBezTo>
                  <a:pt x="73459" y="9042"/>
                  <a:pt x="70939" y="10122"/>
                  <a:pt x="69138" y="11561"/>
                </a:cubicBezTo>
                <a:cubicBezTo>
                  <a:pt x="67338" y="13361"/>
                  <a:pt x="66257" y="15520"/>
                  <a:pt x="66257" y="18039"/>
                </a:cubicBezTo>
                <a:lnTo>
                  <a:pt x="66257" y="38191"/>
                </a:lnTo>
                <a:lnTo>
                  <a:pt x="66257" y="87132"/>
                </a:lnTo>
                <a:cubicBezTo>
                  <a:pt x="66257" y="90011"/>
                  <a:pt x="64097" y="91810"/>
                  <a:pt x="61576" y="91810"/>
                </a:cubicBezTo>
                <a:cubicBezTo>
                  <a:pt x="59055" y="91810"/>
                  <a:pt x="56895" y="90011"/>
                  <a:pt x="56895" y="87132"/>
                </a:cubicBezTo>
                <a:lnTo>
                  <a:pt x="56895" y="38191"/>
                </a:lnTo>
                <a:cubicBezTo>
                  <a:pt x="56895" y="35672"/>
                  <a:pt x="55815" y="33153"/>
                  <a:pt x="54014" y="31354"/>
                </a:cubicBezTo>
                <a:cubicBezTo>
                  <a:pt x="51854" y="29914"/>
                  <a:pt x="49333" y="29194"/>
                  <a:pt x="46452" y="29554"/>
                </a:cubicBezTo>
                <a:cubicBezTo>
                  <a:pt x="42491" y="30634"/>
                  <a:pt x="39250" y="34592"/>
                  <a:pt x="39250" y="38911"/>
                </a:cubicBezTo>
                <a:lnTo>
                  <a:pt x="39250" y="102606"/>
                </a:lnTo>
                <a:lnTo>
                  <a:pt x="39250" y="129955"/>
                </a:lnTo>
                <a:cubicBezTo>
                  <a:pt x="39250" y="132474"/>
                  <a:pt x="39971" y="134993"/>
                  <a:pt x="41771" y="136432"/>
                </a:cubicBezTo>
                <a:lnTo>
                  <a:pt x="47893" y="143270"/>
                </a:lnTo>
                <a:cubicBezTo>
                  <a:pt x="49693" y="145069"/>
                  <a:pt x="49333" y="147948"/>
                  <a:pt x="47532" y="149747"/>
                </a:cubicBezTo>
                <a:cubicBezTo>
                  <a:pt x="46812" y="150467"/>
                  <a:pt x="45732" y="150827"/>
                  <a:pt x="44292" y="150827"/>
                </a:cubicBezTo>
                <a:cubicBezTo>
                  <a:pt x="43211" y="150827"/>
                  <a:pt x="42131" y="150107"/>
                  <a:pt x="41051" y="149387"/>
                </a:cubicBezTo>
                <a:lnTo>
                  <a:pt x="34929" y="142910"/>
                </a:lnTo>
                <a:cubicBezTo>
                  <a:pt x="32048" y="139311"/>
                  <a:pt x="29888" y="134993"/>
                  <a:pt x="29888" y="129955"/>
                </a:cubicBezTo>
                <a:lnTo>
                  <a:pt x="29888" y="102606"/>
                </a:lnTo>
                <a:cubicBezTo>
                  <a:pt x="29888" y="99007"/>
                  <a:pt x="28448" y="95408"/>
                  <a:pt x="25567" y="93249"/>
                </a:cubicBezTo>
                <a:cubicBezTo>
                  <a:pt x="23406" y="91090"/>
                  <a:pt x="20526" y="90730"/>
                  <a:pt x="17645" y="91090"/>
                </a:cubicBezTo>
                <a:cubicBezTo>
                  <a:pt x="12964" y="92530"/>
                  <a:pt x="9363" y="97568"/>
                  <a:pt x="9363" y="103325"/>
                </a:cubicBezTo>
                <a:lnTo>
                  <a:pt x="9363" y="152626"/>
                </a:lnTo>
                <a:cubicBezTo>
                  <a:pt x="9363" y="159103"/>
                  <a:pt x="11523" y="165221"/>
                  <a:pt x="15844" y="169899"/>
                </a:cubicBezTo>
                <a:lnTo>
                  <a:pt x="30968" y="185373"/>
                </a:lnTo>
                <a:cubicBezTo>
                  <a:pt x="36370" y="190771"/>
                  <a:pt x="39250" y="197968"/>
                  <a:pt x="39250" y="205525"/>
                </a:cubicBezTo>
                <a:lnTo>
                  <a:pt x="39250" y="214881"/>
                </a:lnTo>
                <a:lnTo>
                  <a:pt x="119551" y="214881"/>
                </a:lnTo>
                <a:cubicBezTo>
                  <a:pt x="119551" y="194369"/>
                  <a:pt x="122792" y="173498"/>
                  <a:pt x="128553" y="153705"/>
                </a:cubicBezTo>
                <a:cubicBezTo>
                  <a:pt x="135035" y="133194"/>
                  <a:pt x="137916" y="111962"/>
                  <a:pt x="137916" y="90370"/>
                </a:cubicBezTo>
                <a:lnTo>
                  <a:pt x="137916" y="46468"/>
                </a:lnTo>
                <a:cubicBezTo>
                  <a:pt x="137916" y="41070"/>
                  <a:pt x="134315" y="37111"/>
                  <a:pt x="129634" y="36751"/>
                </a:cubicBezTo>
                <a:cubicBezTo>
                  <a:pt x="127113" y="36392"/>
                  <a:pt x="124952" y="37471"/>
                  <a:pt x="123152" y="39270"/>
                </a:cubicBezTo>
                <a:cubicBezTo>
                  <a:pt x="121351" y="40710"/>
                  <a:pt x="120271" y="43229"/>
                  <a:pt x="120271" y="45748"/>
                </a:cubicBezTo>
                <a:lnTo>
                  <a:pt x="120271" y="95768"/>
                </a:lnTo>
                <a:cubicBezTo>
                  <a:pt x="120271" y="98287"/>
                  <a:pt x="118471" y="100446"/>
                  <a:pt x="115950" y="100446"/>
                </a:cubicBezTo>
                <a:cubicBezTo>
                  <a:pt x="113069" y="100446"/>
                  <a:pt x="111269" y="98287"/>
                  <a:pt x="111269" y="95768"/>
                </a:cubicBezTo>
                <a:lnTo>
                  <a:pt x="111269" y="45748"/>
                </a:lnTo>
                <a:lnTo>
                  <a:pt x="111269" y="25956"/>
                </a:lnTo>
                <a:cubicBezTo>
                  <a:pt x="111269" y="20918"/>
                  <a:pt x="107308" y="16599"/>
                  <a:pt x="102627" y="16599"/>
                </a:cubicBezTo>
                <a:cubicBezTo>
                  <a:pt x="100106" y="16240"/>
                  <a:pt x="97945" y="17319"/>
                  <a:pt x="96145" y="18759"/>
                </a:cubicBezTo>
                <a:cubicBezTo>
                  <a:pt x="94345" y="20558"/>
                  <a:pt x="93264" y="22717"/>
                  <a:pt x="93264" y="25236"/>
                </a:cubicBezTo>
                <a:lnTo>
                  <a:pt x="93264" y="91450"/>
                </a:lnTo>
                <a:cubicBezTo>
                  <a:pt x="93264" y="93969"/>
                  <a:pt x="91104" y="96128"/>
                  <a:pt x="88583" y="96128"/>
                </a:cubicBezTo>
                <a:cubicBezTo>
                  <a:pt x="86422" y="96128"/>
                  <a:pt x="83902" y="93969"/>
                  <a:pt x="83902" y="91450"/>
                </a:cubicBezTo>
                <a:lnTo>
                  <a:pt x="83902" y="25236"/>
                </a:lnTo>
                <a:lnTo>
                  <a:pt x="83902" y="18759"/>
                </a:lnTo>
                <a:cubicBezTo>
                  <a:pt x="83902" y="13721"/>
                  <a:pt x="80301" y="9402"/>
                  <a:pt x="75620" y="9402"/>
                </a:cubicBezTo>
                <a:close/>
                <a:moveTo>
                  <a:pt x="75980" y="46"/>
                </a:moveTo>
                <a:cubicBezTo>
                  <a:pt x="83182" y="406"/>
                  <a:pt x="88583" y="4724"/>
                  <a:pt x="91464" y="10482"/>
                </a:cubicBezTo>
                <a:cubicBezTo>
                  <a:pt x="94705" y="8323"/>
                  <a:pt x="99026" y="6883"/>
                  <a:pt x="102987" y="7243"/>
                </a:cubicBezTo>
                <a:cubicBezTo>
                  <a:pt x="112709" y="7603"/>
                  <a:pt x="120271" y="15880"/>
                  <a:pt x="120271" y="25956"/>
                </a:cubicBezTo>
                <a:lnTo>
                  <a:pt x="120271" y="29914"/>
                </a:lnTo>
                <a:cubicBezTo>
                  <a:pt x="123152" y="28115"/>
                  <a:pt x="126753" y="27395"/>
                  <a:pt x="130354" y="27395"/>
                </a:cubicBezTo>
                <a:cubicBezTo>
                  <a:pt x="140076" y="27755"/>
                  <a:pt x="147278" y="36032"/>
                  <a:pt x="147278" y="46468"/>
                </a:cubicBezTo>
                <a:lnTo>
                  <a:pt x="147278" y="90370"/>
                </a:lnTo>
                <a:cubicBezTo>
                  <a:pt x="147278" y="112682"/>
                  <a:pt x="144037" y="134993"/>
                  <a:pt x="137556" y="156225"/>
                </a:cubicBezTo>
                <a:cubicBezTo>
                  <a:pt x="131794" y="175297"/>
                  <a:pt x="128553" y="195089"/>
                  <a:pt x="128553" y="214881"/>
                </a:cubicBezTo>
                <a:lnTo>
                  <a:pt x="130354" y="214881"/>
                </a:lnTo>
                <a:cubicBezTo>
                  <a:pt x="135395" y="214881"/>
                  <a:pt x="139356" y="219200"/>
                  <a:pt x="139356" y="224238"/>
                </a:cubicBezTo>
                <a:lnTo>
                  <a:pt x="139356" y="299448"/>
                </a:lnTo>
                <a:cubicBezTo>
                  <a:pt x="139356" y="302327"/>
                  <a:pt x="137556" y="304126"/>
                  <a:pt x="134675" y="304126"/>
                </a:cubicBezTo>
                <a:cubicBezTo>
                  <a:pt x="132154" y="304126"/>
                  <a:pt x="130354" y="302327"/>
                  <a:pt x="130354" y="299448"/>
                </a:cubicBezTo>
                <a:lnTo>
                  <a:pt x="130354" y="269580"/>
                </a:lnTo>
                <a:lnTo>
                  <a:pt x="28448" y="269580"/>
                </a:lnTo>
                <a:lnTo>
                  <a:pt x="28448" y="299448"/>
                </a:lnTo>
                <a:cubicBezTo>
                  <a:pt x="28448" y="302327"/>
                  <a:pt x="26287" y="304126"/>
                  <a:pt x="23766" y="304126"/>
                </a:cubicBezTo>
                <a:cubicBezTo>
                  <a:pt x="21246" y="304126"/>
                  <a:pt x="19085" y="302327"/>
                  <a:pt x="19085" y="299448"/>
                </a:cubicBezTo>
                <a:lnTo>
                  <a:pt x="19085" y="224238"/>
                </a:lnTo>
                <a:cubicBezTo>
                  <a:pt x="19085" y="219200"/>
                  <a:pt x="23406" y="214881"/>
                  <a:pt x="28448" y="214881"/>
                </a:cubicBezTo>
                <a:lnTo>
                  <a:pt x="29888" y="214881"/>
                </a:lnTo>
                <a:lnTo>
                  <a:pt x="29888" y="205525"/>
                </a:lnTo>
                <a:cubicBezTo>
                  <a:pt x="29888" y="200487"/>
                  <a:pt x="28087" y="195449"/>
                  <a:pt x="24487" y="191850"/>
                </a:cubicBezTo>
                <a:lnTo>
                  <a:pt x="9003" y="176377"/>
                </a:lnTo>
                <a:cubicBezTo>
                  <a:pt x="3241" y="169899"/>
                  <a:pt x="0" y="161622"/>
                  <a:pt x="0" y="152626"/>
                </a:cubicBezTo>
                <a:lnTo>
                  <a:pt x="0" y="103325"/>
                </a:lnTo>
                <a:cubicBezTo>
                  <a:pt x="0" y="93249"/>
                  <a:pt x="6482" y="84253"/>
                  <a:pt x="15484" y="82094"/>
                </a:cubicBezTo>
                <a:cubicBezTo>
                  <a:pt x="20526" y="81014"/>
                  <a:pt x="25567" y="82094"/>
                  <a:pt x="29888" y="85332"/>
                </a:cubicBezTo>
                <a:lnTo>
                  <a:pt x="29888" y="38911"/>
                </a:lnTo>
                <a:cubicBezTo>
                  <a:pt x="29888" y="29914"/>
                  <a:pt x="36010" y="21997"/>
                  <a:pt x="44652" y="20558"/>
                </a:cubicBezTo>
                <a:cubicBezTo>
                  <a:pt x="48973" y="19838"/>
                  <a:pt x="53654" y="20558"/>
                  <a:pt x="56895" y="22717"/>
                </a:cubicBezTo>
                <a:lnTo>
                  <a:pt x="56895" y="18039"/>
                </a:lnTo>
                <a:cubicBezTo>
                  <a:pt x="56895" y="13001"/>
                  <a:pt x="59055" y="8323"/>
                  <a:pt x="62656" y="5084"/>
                </a:cubicBezTo>
                <a:cubicBezTo>
                  <a:pt x="66257" y="1485"/>
                  <a:pt x="71299" y="-314"/>
                  <a:pt x="75980" y="46"/>
                </a:cubicBezTo>
                <a:close/>
              </a:path>
            </a:pathLst>
          </a:custGeom>
          <a:solidFill>
            <a:schemeClr val="bg1"/>
          </a:solidFill>
          <a:ln>
            <a:noFill/>
          </a:ln>
          <a:effectLst/>
        </p:spPr>
        <p:txBody>
          <a:bodyPr wrap="square" anchor="ctr">
            <a:noAutofit/>
          </a:bodyPr>
          <a:lstStyle/>
          <a:p>
            <a:endParaRPr lang="en-US" sz="1000">
              <a:latin typeface="+mj-lt"/>
            </a:endParaRPr>
          </a:p>
        </p:txBody>
      </p:sp>
      <p:sp>
        <p:nvSpPr>
          <p:cNvPr id="39" name="Freeform 45">
            <a:extLst>
              <a:ext uri="{FF2B5EF4-FFF2-40B4-BE49-F238E27FC236}">
                <a16:creationId xmlns:a16="http://schemas.microsoft.com/office/drawing/2014/main" id="{5FFAA1CF-41F8-428A-96AA-1B41236AA878}"/>
              </a:ext>
            </a:extLst>
          </p:cNvPr>
          <p:cNvSpPr>
            <a:spLocks noChangeAspect="1" noChangeArrowheads="1"/>
          </p:cNvSpPr>
          <p:nvPr/>
        </p:nvSpPr>
        <p:spPr bwMode="auto">
          <a:xfrm>
            <a:off x="7207864" y="4500488"/>
            <a:ext cx="538714" cy="540332"/>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800">
              <a:latin typeface="+mj-lt"/>
            </a:endParaRPr>
          </a:p>
        </p:txBody>
      </p:sp>
      <p:pic>
        <p:nvPicPr>
          <p:cNvPr id="9" name="Picture Placeholder 8" descr="A picture containing map, text&#10;&#10;Description automatically generated">
            <a:extLst>
              <a:ext uri="{FF2B5EF4-FFF2-40B4-BE49-F238E27FC236}">
                <a16:creationId xmlns:a16="http://schemas.microsoft.com/office/drawing/2014/main" id="{A6D349E1-8B08-4D79-9AB2-C9B145C2D0EE}"/>
              </a:ext>
            </a:extLst>
          </p:cNvPr>
          <p:cNvPicPr>
            <a:picLocks noGrp="1" noChangeAspect="1"/>
          </p:cNvPicPr>
          <p:nvPr>
            <p:ph type="pic" sz="quarter" idx="13"/>
          </p:nvPr>
        </p:nvPicPr>
        <p:blipFill rotWithShape="1">
          <a:blip r:embed="rId3" cstate="screen">
            <a:alphaModFix amt="52000"/>
            <a:duotone>
              <a:schemeClr val="accent5">
                <a:shade val="45000"/>
                <a:satMod val="135000"/>
              </a:schemeClr>
              <a:prstClr val="white"/>
            </a:duotone>
            <a:extLst>
              <a:ext uri="{28A0092B-C50C-407E-A947-70E740481C1C}">
                <a14:useLocalDpi xmlns:a14="http://schemas.microsoft.com/office/drawing/2010/main"/>
              </a:ext>
            </a:extLst>
          </a:blip>
          <a:srcRect l="11845" r="11931"/>
          <a:stretch/>
        </p:blipFill>
        <p:spPr>
          <a:xfrm>
            <a:off x="616585" y="1424940"/>
            <a:ext cx="5479416" cy="4886960"/>
          </a:xfrm>
        </p:spPr>
      </p:pic>
      <p:sp>
        <p:nvSpPr>
          <p:cNvPr id="4" name="Title 3">
            <a:extLst>
              <a:ext uri="{FF2B5EF4-FFF2-40B4-BE49-F238E27FC236}">
                <a16:creationId xmlns:a16="http://schemas.microsoft.com/office/drawing/2014/main" id="{9F0881AF-2B1B-4218-B239-62A640F1F4E0}"/>
              </a:ext>
            </a:extLst>
          </p:cNvPr>
          <p:cNvSpPr>
            <a:spLocks noGrp="1"/>
          </p:cNvSpPr>
          <p:nvPr>
            <p:ph type="title"/>
          </p:nvPr>
        </p:nvSpPr>
        <p:spPr/>
        <p:txBody>
          <a:bodyPr/>
          <a:lstStyle/>
          <a:p>
            <a:r>
              <a:rPr lang="en-GB"/>
              <a:t>Case study: driving safety focus</a:t>
            </a:r>
          </a:p>
        </p:txBody>
      </p:sp>
      <p:sp>
        <p:nvSpPr>
          <p:cNvPr id="3" name="Slide Number Placeholder 2">
            <a:extLst>
              <a:ext uri="{FF2B5EF4-FFF2-40B4-BE49-F238E27FC236}">
                <a16:creationId xmlns:a16="http://schemas.microsoft.com/office/drawing/2014/main" id="{718ACEF3-F4AE-4AD8-B5C2-B8D6E3EC9AF8}"/>
              </a:ext>
            </a:extLst>
          </p:cNvPr>
          <p:cNvSpPr>
            <a:spLocks noGrp="1"/>
          </p:cNvSpPr>
          <p:nvPr>
            <p:ph type="sldNum" sz="quarter" idx="12"/>
          </p:nvPr>
        </p:nvSpPr>
        <p:spPr/>
        <p:txBody>
          <a:bodyPr/>
          <a:lstStyle/>
          <a:p>
            <a:fld id="{B3CEEFAE-073D-426F-B1B3-DA068A342DA9}" type="slidenum">
              <a:rPr lang="en-US" smtClean="0"/>
              <a:pPr/>
              <a:t>9</a:t>
            </a:fld>
            <a:endParaRPr lang="en-US"/>
          </a:p>
        </p:txBody>
      </p:sp>
      <p:sp>
        <p:nvSpPr>
          <p:cNvPr id="15" name="Text Box 11">
            <a:extLst>
              <a:ext uri="{FF2B5EF4-FFF2-40B4-BE49-F238E27FC236}">
                <a16:creationId xmlns:a16="http://schemas.microsoft.com/office/drawing/2014/main" id="{25A7DC43-2CC6-47AD-B652-D19B6F31E588}"/>
              </a:ext>
            </a:extLst>
          </p:cNvPr>
          <p:cNvSpPr txBox="1">
            <a:spLocks noChangeArrowheads="1"/>
          </p:cNvSpPr>
          <p:nvPr/>
        </p:nvSpPr>
        <p:spPr bwMode="gray">
          <a:xfrm>
            <a:off x="4001858" y="3930510"/>
            <a:ext cx="1906468" cy="1308805"/>
          </a:xfrm>
          <a:prstGeom prst="roundRect">
            <a:avLst/>
          </a:prstGeom>
          <a:solidFill>
            <a:srgbClr val="D5D7D9"/>
          </a:solidFill>
          <a:ln w="9525">
            <a:solidFill>
              <a:srgbClr val="870A20"/>
            </a:solidFill>
            <a:miter lim="800000"/>
            <a:headEnd/>
            <a:tailEnd/>
          </a:ln>
          <a:effectLst>
            <a:outerShdw blurRad="88900" dist="88900" dir="7800000" algn="tr" rotWithShape="0">
              <a:prstClr val="black">
                <a:alpha val="40000"/>
              </a:prstClr>
            </a:outerShdw>
          </a:effectLst>
        </p:spPr>
        <p:txBody>
          <a:bodyPr wrap="square" lIns="72000" rIns="72000" anchor="t" anchorCtr="0">
            <a:noAutofit/>
          </a:bodyPr>
          <a:lstStyle>
            <a:defPPr>
              <a:defRPr lang="en-US"/>
            </a:defPPr>
            <a:lvl1pPr algn="ctr">
              <a:lnSpc>
                <a:spcPct val="90000"/>
              </a:lnSpc>
              <a:spcBef>
                <a:spcPct val="50000"/>
              </a:spcBef>
              <a:defRPr sz="1500">
                <a:solidFill>
                  <a:srgbClr val="000000"/>
                </a:solidFill>
              </a:defRPr>
            </a:lvl1pPr>
          </a:lstStyle>
          <a:p>
            <a:r>
              <a:rPr lang="en-US"/>
              <a:t>Asia</a:t>
            </a:r>
          </a:p>
        </p:txBody>
      </p:sp>
      <p:sp>
        <p:nvSpPr>
          <p:cNvPr id="17" name="Text Box 11">
            <a:extLst>
              <a:ext uri="{FF2B5EF4-FFF2-40B4-BE49-F238E27FC236}">
                <a16:creationId xmlns:a16="http://schemas.microsoft.com/office/drawing/2014/main" id="{CF9CC243-5F3A-49BB-9A25-A02B4B07C8CC}"/>
              </a:ext>
            </a:extLst>
          </p:cNvPr>
          <p:cNvSpPr txBox="1">
            <a:spLocks noChangeArrowheads="1"/>
          </p:cNvSpPr>
          <p:nvPr/>
        </p:nvSpPr>
        <p:spPr bwMode="gray">
          <a:xfrm>
            <a:off x="2461324" y="2774597"/>
            <a:ext cx="1906468" cy="1308805"/>
          </a:xfrm>
          <a:prstGeom prst="roundRect">
            <a:avLst/>
          </a:prstGeom>
          <a:solidFill>
            <a:srgbClr val="D5D7D9"/>
          </a:solidFill>
          <a:ln w="9525">
            <a:solidFill>
              <a:srgbClr val="870A20"/>
            </a:solidFill>
            <a:miter lim="800000"/>
            <a:headEnd/>
            <a:tailEnd/>
          </a:ln>
          <a:effectLst>
            <a:outerShdw blurRad="88900" dist="88900" dir="7800000" algn="tr" rotWithShape="0">
              <a:prstClr val="black">
                <a:alpha val="40000"/>
              </a:prstClr>
            </a:outerShdw>
          </a:effectLst>
        </p:spPr>
        <p:txBody>
          <a:bodyPr wrap="square" lIns="72000" rIns="72000" anchor="t" anchorCtr="0">
            <a:noAutofit/>
          </a:bodyPr>
          <a:lstStyle>
            <a:defPPr>
              <a:defRPr lang="en-US"/>
            </a:defPPr>
            <a:lvl1pPr algn="ctr">
              <a:lnSpc>
                <a:spcPct val="90000"/>
              </a:lnSpc>
              <a:spcBef>
                <a:spcPct val="50000"/>
              </a:spcBef>
              <a:defRPr sz="1500">
                <a:solidFill>
                  <a:srgbClr val="000000"/>
                </a:solidFill>
              </a:defRPr>
            </a:lvl1pPr>
          </a:lstStyle>
          <a:p>
            <a:r>
              <a:rPr lang="en-US"/>
              <a:t>EMEA</a:t>
            </a:r>
          </a:p>
        </p:txBody>
      </p:sp>
      <p:sp>
        <p:nvSpPr>
          <p:cNvPr id="19" name="Text Box 11">
            <a:extLst>
              <a:ext uri="{FF2B5EF4-FFF2-40B4-BE49-F238E27FC236}">
                <a16:creationId xmlns:a16="http://schemas.microsoft.com/office/drawing/2014/main" id="{EC08B827-0A33-4F75-A914-6BDDFF49FE6E}"/>
              </a:ext>
            </a:extLst>
          </p:cNvPr>
          <p:cNvSpPr txBox="1">
            <a:spLocks noChangeArrowheads="1"/>
          </p:cNvSpPr>
          <p:nvPr/>
        </p:nvSpPr>
        <p:spPr bwMode="gray">
          <a:xfrm>
            <a:off x="876475" y="4781507"/>
            <a:ext cx="1906468" cy="1303106"/>
          </a:xfrm>
          <a:prstGeom prst="roundRect">
            <a:avLst/>
          </a:prstGeom>
          <a:solidFill>
            <a:srgbClr val="D5D7D9"/>
          </a:solidFill>
          <a:ln w="9525">
            <a:solidFill>
              <a:srgbClr val="870A20"/>
            </a:solidFill>
            <a:miter lim="800000"/>
            <a:headEnd/>
            <a:tailEnd/>
          </a:ln>
          <a:effectLst>
            <a:outerShdw blurRad="88900" dist="88900" dir="7800000" algn="tr" rotWithShape="0">
              <a:prstClr val="black">
                <a:alpha val="40000"/>
              </a:prstClr>
            </a:outerShdw>
          </a:effectLst>
        </p:spPr>
        <p:txBody>
          <a:bodyPr wrap="square" lIns="72000" rIns="72000" anchor="t" anchorCtr="0">
            <a:noAutofit/>
          </a:bodyPr>
          <a:lstStyle>
            <a:defPPr>
              <a:defRPr lang="en-US"/>
            </a:defPPr>
            <a:lvl1pPr algn="ctr">
              <a:lnSpc>
                <a:spcPct val="90000"/>
              </a:lnSpc>
              <a:spcBef>
                <a:spcPct val="50000"/>
              </a:spcBef>
              <a:defRPr sz="1500">
                <a:solidFill>
                  <a:srgbClr val="000000"/>
                </a:solidFill>
              </a:defRPr>
            </a:lvl1pPr>
          </a:lstStyle>
          <a:p>
            <a:r>
              <a:rPr lang="en-US"/>
              <a:t>Global</a:t>
            </a:r>
          </a:p>
        </p:txBody>
      </p:sp>
      <p:graphicFrame>
        <p:nvGraphicFramePr>
          <p:cNvPr id="31" name="Table 29">
            <a:extLst>
              <a:ext uri="{FF2B5EF4-FFF2-40B4-BE49-F238E27FC236}">
                <a16:creationId xmlns:a16="http://schemas.microsoft.com/office/drawing/2014/main" id="{B73A75B8-A351-4BCB-A582-A34DD735CBBB}"/>
              </a:ext>
            </a:extLst>
          </p:cNvPr>
          <p:cNvGraphicFramePr>
            <a:graphicFrameLocks noGrp="1"/>
          </p:cNvGraphicFramePr>
          <p:nvPr>
            <p:extLst>
              <p:ext uri="{D42A27DB-BD31-4B8C-83A1-F6EECF244321}">
                <p14:modId xmlns:p14="http://schemas.microsoft.com/office/powerpoint/2010/main" val="655440999"/>
              </p:ext>
            </p:extLst>
          </p:nvPr>
        </p:nvGraphicFramePr>
        <p:xfrm>
          <a:off x="2618854" y="3121313"/>
          <a:ext cx="1531119" cy="914400"/>
        </p:xfrm>
        <a:graphic>
          <a:graphicData uri="http://schemas.openxmlformats.org/drawingml/2006/table">
            <a:tbl>
              <a:tblPr firstRow="1" bandRow="1">
                <a:tableStyleId>{912C8C85-51F0-491E-9774-3900AFEF0FD7}</a:tableStyleId>
              </a:tblPr>
              <a:tblGrid>
                <a:gridCol w="914400">
                  <a:extLst>
                    <a:ext uri="{9D8B030D-6E8A-4147-A177-3AD203B41FA5}">
                      <a16:colId xmlns:a16="http://schemas.microsoft.com/office/drawing/2014/main" val="1352296288"/>
                    </a:ext>
                  </a:extLst>
                </a:gridCol>
                <a:gridCol w="616719">
                  <a:extLst>
                    <a:ext uri="{9D8B030D-6E8A-4147-A177-3AD203B41FA5}">
                      <a16:colId xmlns:a16="http://schemas.microsoft.com/office/drawing/2014/main" val="3426015117"/>
                    </a:ext>
                  </a:extLst>
                </a:gridCol>
              </a:tblGrid>
              <a:tr h="0">
                <a:tc>
                  <a:txBody>
                    <a:bodyPr/>
                    <a:lstStyle/>
                    <a:p>
                      <a:r>
                        <a:rPr lang="en-GB" sz="1400" b="0" dirty="0">
                          <a:solidFill>
                            <a:schemeClr val="tx1">
                              <a:lumMod val="75000"/>
                              <a:lumOff val="25000"/>
                            </a:schemeClr>
                          </a:solidFill>
                        </a:rPr>
                        <a:t># FSE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058998"/>
                  </a:ext>
                </a:extLst>
              </a:tr>
              <a:tr h="0">
                <a:tc>
                  <a:txBody>
                    <a:bodyPr/>
                    <a:lstStyle/>
                    <a:p>
                      <a:r>
                        <a:rPr lang="en-GB" sz="1400" b="0">
                          <a:solidFill>
                            <a:schemeClr val="tx1">
                              <a:lumMod val="75000"/>
                              <a:lumOff val="25000"/>
                            </a:schemeClr>
                          </a:solidFill>
                        </a:rPr>
                        <a:t># Sites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2557235"/>
                  </a:ext>
                </a:extLst>
              </a:tr>
              <a:tr h="0">
                <a:tc>
                  <a:txBody>
                    <a:bodyPr/>
                    <a:lstStyle/>
                    <a:p>
                      <a:r>
                        <a:rPr lang="en-GB" sz="1400" b="0" dirty="0">
                          <a:solidFill>
                            <a:schemeClr val="tx1">
                              <a:lumMod val="75000"/>
                              <a:lumOff val="25000"/>
                            </a:schemeClr>
                          </a:solidFill>
                        </a:rPr>
                        <a:t>:FSE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513572"/>
                  </a:ext>
                </a:extLst>
              </a:tr>
            </a:tbl>
          </a:graphicData>
        </a:graphic>
      </p:graphicFrame>
      <p:graphicFrame>
        <p:nvGraphicFramePr>
          <p:cNvPr id="32" name="Table 29">
            <a:extLst>
              <a:ext uri="{FF2B5EF4-FFF2-40B4-BE49-F238E27FC236}">
                <a16:creationId xmlns:a16="http://schemas.microsoft.com/office/drawing/2014/main" id="{9112469F-8D88-476B-A452-79C8DCC282FC}"/>
              </a:ext>
            </a:extLst>
          </p:cNvPr>
          <p:cNvGraphicFramePr>
            <a:graphicFrameLocks noGrp="1"/>
          </p:cNvGraphicFramePr>
          <p:nvPr>
            <p:extLst>
              <p:ext uri="{D42A27DB-BD31-4B8C-83A1-F6EECF244321}">
                <p14:modId xmlns:p14="http://schemas.microsoft.com/office/powerpoint/2010/main" val="2820316427"/>
              </p:ext>
            </p:extLst>
          </p:nvPr>
        </p:nvGraphicFramePr>
        <p:xfrm>
          <a:off x="4189532" y="4277226"/>
          <a:ext cx="1531119" cy="914400"/>
        </p:xfrm>
        <a:graphic>
          <a:graphicData uri="http://schemas.openxmlformats.org/drawingml/2006/table">
            <a:tbl>
              <a:tblPr firstRow="1" bandRow="1">
                <a:tableStyleId>{912C8C85-51F0-491E-9774-3900AFEF0FD7}</a:tableStyleId>
              </a:tblPr>
              <a:tblGrid>
                <a:gridCol w="914400">
                  <a:extLst>
                    <a:ext uri="{9D8B030D-6E8A-4147-A177-3AD203B41FA5}">
                      <a16:colId xmlns:a16="http://schemas.microsoft.com/office/drawing/2014/main" val="1352296288"/>
                    </a:ext>
                  </a:extLst>
                </a:gridCol>
                <a:gridCol w="616719">
                  <a:extLst>
                    <a:ext uri="{9D8B030D-6E8A-4147-A177-3AD203B41FA5}">
                      <a16:colId xmlns:a16="http://schemas.microsoft.com/office/drawing/2014/main" val="3426015117"/>
                    </a:ext>
                  </a:extLst>
                </a:gridCol>
              </a:tblGrid>
              <a:tr h="0">
                <a:tc>
                  <a:txBody>
                    <a:bodyPr/>
                    <a:lstStyle/>
                    <a:p>
                      <a:r>
                        <a:rPr lang="en-GB" sz="1400" b="0" dirty="0">
                          <a:solidFill>
                            <a:schemeClr val="tx1">
                              <a:lumMod val="75000"/>
                              <a:lumOff val="25000"/>
                            </a:schemeClr>
                          </a:solidFill>
                        </a:rPr>
                        <a:t># 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1 165</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4058998"/>
                  </a:ext>
                </a:extLst>
              </a:tr>
              <a:tr h="0">
                <a:tc>
                  <a:txBody>
                    <a:bodyPr/>
                    <a:lstStyle/>
                    <a:p>
                      <a:r>
                        <a:rPr lang="en-GB" sz="1400" b="0">
                          <a:solidFill>
                            <a:schemeClr val="tx1">
                              <a:lumMod val="75000"/>
                              <a:lumOff val="25000"/>
                            </a:schemeClr>
                          </a:solidFill>
                        </a:rPr>
                        <a:t># Sites</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119</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72557235"/>
                  </a:ext>
                </a:extLst>
              </a:tr>
              <a:tr h="0">
                <a:tc>
                  <a:txBody>
                    <a:bodyPr/>
                    <a:lstStyle/>
                    <a:p>
                      <a:r>
                        <a:rPr lang="en-GB" sz="1400" b="0" dirty="0">
                          <a:solidFill>
                            <a:schemeClr val="tx1">
                              <a:lumMod val="75000"/>
                              <a:lumOff val="25000"/>
                            </a:schemeClr>
                          </a:solidFill>
                        </a:rPr>
                        <a:t>:FSE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137</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3513572"/>
                  </a:ext>
                </a:extLst>
              </a:tr>
            </a:tbl>
          </a:graphicData>
        </a:graphic>
      </p:graphicFrame>
      <p:graphicFrame>
        <p:nvGraphicFramePr>
          <p:cNvPr id="34" name="Table 29">
            <a:extLst>
              <a:ext uri="{FF2B5EF4-FFF2-40B4-BE49-F238E27FC236}">
                <a16:creationId xmlns:a16="http://schemas.microsoft.com/office/drawing/2014/main" id="{8D9F3E8D-FA90-4F48-AC99-AE158D11D531}"/>
              </a:ext>
            </a:extLst>
          </p:cNvPr>
          <p:cNvGraphicFramePr>
            <a:graphicFrameLocks noGrp="1"/>
          </p:cNvGraphicFramePr>
          <p:nvPr>
            <p:extLst>
              <p:ext uri="{D42A27DB-BD31-4B8C-83A1-F6EECF244321}">
                <p14:modId xmlns:p14="http://schemas.microsoft.com/office/powerpoint/2010/main" val="885985434"/>
              </p:ext>
            </p:extLst>
          </p:nvPr>
        </p:nvGraphicFramePr>
        <p:xfrm>
          <a:off x="1064149" y="5150117"/>
          <a:ext cx="1531119" cy="914400"/>
        </p:xfrm>
        <a:graphic>
          <a:graphicData uri="http://schemas.openxmlformats.org/drawingml/2006/table">
            <a:tbl>
              <a:tblPr firstRow="1" bandRow="1">
                <a:tableStyleId>{912C8C85-51F0-491E-9774-3900AFEF0FD7}</a:tableStyleId>
              </a:tblPr>
              <a:tblGrid>
                <a:gridCol w="914400">
                  <a:extLst>
                    <a:ext uri="{9D8B030D-6E8A-4147-A177-3AD203B41FA5}">
                      <a16:colId xmlns:a16="http://schemas.microsoft.com/office/drawing/2014/main" val="1352296288"/>
                    </a:ext>
                  </a:extLst>
                </a:gridCol>
                <a:gridCol w="616719">
                  <a:extLst>
                    <a:ext uri="{9D8B030D-6E8A-4147-A177-3AD203B41FA5}">
                      <a16:colId xmlns:a16="http://schemas.microsoft.com/office/drawing/2014/main" val="3426015117"/>
                    </a:ext>
                  </a:extLst>
                </a:gridCol>
              </a:tblGrid>
              <a:tr h="0">
                <a:tc>
                  <a:txBody>
                    <a:bodyPr/>
                    <a:lstStyle/>
                    <a:p>
                      <a:r>
                        <a:rPr lang="en-GB" sz="1400" b="0" dirty="0">
                          <a:solidFill>
                            <a:schemeClr val="tx1">
                              <a:lumMod val="75000"/>
                              <a:lumOff val="25000"/>
                            </a:schemeClr>
                          </a:solidFill>
                        </a:rPr>
                        <a:t># 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1 516</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4058998"/>
                  </a:ext>
                </a:extLst>
              </a:tr>
              <a:tr h="0">
                <a:tc>
                  <a:txBody>
                    <a:bodyPr/>
                    <a:lstStyle/>
                    <a:p>
                      <a:r>
                        <a:rPr lang="en-GB" sz="1400" b="0">
                          <a:solidFill>
                            <a:schemeClr val="tx1">
                              <a:lumMod val="75000"/>
                              <a:lumOff val="25000"/>
                            </a:schemeClr>
                          </a:solidFill>
                        </a:rPr>
                        <a:t># Sites</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139</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72557235"/>
                  </a:ext>
                </a:extLst>
              </a:tr>
              <a:tr h="0">
                <a:tc>
                  <a:txBody>
                    <a:bodyPr/>
                    <a:lstStyle/>
                    <a:p>
                      <a:r>
                        <a:rPr lang="en-GB" sz="1400" b="0" dirty="0">
                          <a:solidFill>
                            <a:schemeClr val="tx1">
                              <a:lumMod val="75000"/>
                              <a:lumOff val="25000"/>
                            </a:schemeClr>
                          </a:solidFill>
                        </a:rPr>
                        <a:t>:FSE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132</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3513572"/>
                  </a:ext>
                </a:extLst>
              </a:tr>
            </a:tbl>
          </a:graphicData>
        </a:graphic>
      </p:graphicFrame>
      <p:sp>
        <p:nvSpPr>
          <p:cNvPr id="23" name="TextBox 22">
            <a:extLst>
              <a:ext uri="{FF2B5EF4-FFF2-40B4-BE49-F238E27FC236}">
                <a16:creationId xmlns:a16="http://schemas.microsoft.com/office/drawing/2014/main" id="{1C1D63F0-4BCC-4CA5-BC52-BD4A3196EF6F}"/>
              </a:ext>
            </a:extLst>
          </p:cNvPr>
          <p:cNvSpPr txBox="1">
            <a:spLocks noChangeArrowheads="1"/>
          </p:cNvSpPr>
          <p:nvPr/>
        </p:nvSpPr>
        <p:spPr bwMode="gray">
          <a:xfrm>
            <a:off x="870764" y="1664709"/>
            <a:ext cx="1906468" cy="1295198"/>
          </a:xfrm>
          <a:prstGeom prst="roundRect">
            <a:avLst/>
          </a:prstGeom>
          <a:solidFill>
            <a:srgbClr val="D5D7D9"/>
          </a:solidFill>
          <a:ln w="9525">
            <a:solidFill>
              <a:srgbClr val="870A20"/>
            </a:solidFill>
            <a:miter lim="800000"/>
            <a:headEnd/>
            <a:tailEnd/>
          </a:ln>
          <a:effectLst>
            <a:outerShdw blurRad="88900" dist="88900" dir="7800000" algn="tr" rotWithShape="0">
              <a:prstClr val="black">
                <a:alpha val="40000"/>
              </a:prstClr>
            </a:outerShdw>
          </a:effectLst>
        </p:spPr>
        <p:txBody>
          <a:bodyPr wrap="square" lIns="72000" rIns="72000" anchor="t" anchorCtr="0">
            <a:noAutofit/>
          </a:bodyPr>
          <a:lstStyle>
            <a:defPPr>
              <a:defRPr lang="en-US"/>
            </a:defPPr>
            <a:lvl1pPr>
              <a:lnSpc>
                <a:spcPct val="90000"/>
              </a:lnSpc>
              <a:spcBef>
                <a:spcPct val="50000"/>
              </a:spcBef>
              <a:defRPr sz="1500">
                <a:solidFill>
                  <a:srgbClr val="000000"/>
                </a:solidFill>
              </a:defRPr>
            </a:lvl1pPr>
          </a:lstStyle>
          <a:p>
            <a:pPr algn="ctr"/>
            <a:r>
              <a:rPr lang="en-US"/>
              <a:t>North America</a:t>
            </a:r>
          </a:p>
        </p:txBody>
      </p:sp>
      <p:graphicFrame>
        <p:nvGraphicFramePr>
          <p:cNvPr id="29" name="Table 29">
            <a:extLst>
              <a:ext uri="{FF2B5EF4-FFF2-40B4-BE49-F238E27FC236}">
                <a16:creationId xmlns:a16="http://schemas.microsoft.com/office/drawing/2014/main" id="{69414BE3-C9BD-4494-A915-395B4ED51A10}"/>
              </a:ext>
            </a:extLst>
          </p:cNvPr>
          <p:cNvGraphicFramePr>
            <a:graphicFrameLocks noGrp="1"/>
          </p:cNvGraphicFramePr>
          <p:nvPr>
            <p:extLst>
              <p:ext uri="{D42A27DB-BD31-4B8C-83A1-F6EECF244321}">
                <p14:modId xmlns:p14="http://schemas.microsoft.com/office/powerpoint/2010/main" val="2031754156"/>
              </p:ext>
            </p:extLst>
          </p:nvPr>
        </p:nvGraphicFramePr>
        <p:xfrm>
          <a:off x="1058438" y="1976109"/>
          <a:ext cx="1531119" cy="914400"/>
        </p:xfrm>
        <a:graphic>
          <a:graphicData uri="http://schemas.openxmlformats.org/drawingml/2006/table">
            <a:tbl>
              <a:tblPr firstRow="1" bandRow="1">
                <a:tableStyleId>{912C8C85-51F0-491E-9774-3900AFEF0FD7}</a:tableStyleId>
              </a:tblPr>
              <a:tblGrid>
                <a:gridCol w="914400">
                  <a:extLst>
                    <a:ext uri="{9D8B030D-6E8A-4147-A177-3AD203B41FA5}">
                      <a16:colId xmlns:a16="http://schemas.microsoft.com/office/drawing/2014/main" val="1352296288"/>
                    </a:ext>
                  </a:extLst>
                </a:gridCol>
                <a:gridCol w="616719">
                  <a:extLst>
                    <a:ext uri="{9D8B030D-6E8A-4147-A177-3AD203B41FA5}">
                      <a16:colId xmlns:a16="http://schemas.microsoft.com/office/drawing/2014/main" val="3426015117"/>
                    </a:ext>
                  </a:extLst>
                </a:gridCol>
              </a:tblGrid>
              <a:tr h="190081">
                <a:tc>
                  <a:txBody>
                    <a:bodyPr/>
                    <a:lstStyle/>
                    <a:p>
                      <a:r>
                        <a:rPr lang="en-GB" sz="1400" b="0" dirty="0">
                          <a:solidFill>
                            <a:schemeClr val="tx1">
                              <a:lumMod val="75000"/>
                              <a:lumOff val="25000"/>
                            </a:schemeClr>
                          </a:solidFill>
                        </a:rPr>
                        <a:t># 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233</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4058998"/>
                  </a:ext>
                </a:extLst>
              </a:tr>
              <a:tr h="190081">
                <a:tc>
                  <a:txBody>
                    <a:bodyPr/>
                    <a:lstStyle/>
                    <a:p>
                      <a:r>
                        <a:rPr lang="en-GB" sz="1400" b="0">
                          <a:solidFill>
                            <a:schemeClr val="tx1">
                              <a:lumMod val="75000"/>
                              <a:lumOff val="25000"/>
                            </a:schemeClr>
                          </a:solidFill>
                        </a:rPr>
                        <a:t># Sites</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9</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72557235"/>
                  </a:ext>
                </a:extLst>
              </a:tr>
              <a:tr h="190081">
                <a:tc>
                  <a:txBody>
                    <a:bodyPr/>
                    <a:lstStyle/>
                    <a:p>
                      <a:r>
                        <a:rPr lang="en-GB" sz="1400" b="0" dirty="0">
                          <a:solidFill>
                            <a:schemeClr val="tx1">
                              <a:lumMod val="75000"/>
                              <a:lumOff val="25000"/>
                            </a:schemeClr>
                          </a:solidFill>
                        </a:rPr>
                        <a:t>:FSE</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r"/>
                      <a:r>
                        <a:rPr lang="en-GB" sz="1400" b="0">
                          <a:solidFill>
                            <a:schemeClr val="tx1">
                              <a:lumMod val="75000"/>
                              <a:lumOff val="25000"/>
                            </a:schemeClr>
                          </a:solidFill>
                        </a:rPr>
                        <a:t>117</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3513572"/>
                  </a:ext>
                </a:extLst>
              </a:tr>
            </a:tbl>
          </a:graphicData>
        </a:graphic>
      </p:graphicFrame>
    </p:spTree>
    <p:extLst>
      <p:ext uri="{BB962C8B-B14F-4D97-AF65-F5344CB8AC3E}">
        <p14:creationId xmlns:p14="http://schemas.microsoft.com/office/powerpoint/2010/main" val="2019579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Edwards On-screen Presentation Template">
  <a:themeElements>
    <a:clrScheme name="Edwards">
      <a:dk1>
        <a:srgbClr val="000000"/>
      </a:dk1>
      <a:lt1>
        <a:srgbClr val="FFFFFF"/>
      </a:lt1>
      <a:dk2>
        <a:srgbClr val="2D363A"/>
      </a:dk2>
      <a:lt2>
        <a:srgbClr val="FFFFFF"/>
      </a:lt2>
      <a:accent1>
        <a:srgbClr val="39224E"/>
      </a:accent1>
      <a:accent2>
        <a:srgbClr val="4B3F93"/>
      </a:accent2>
      <a:accent3>
        <a:srgbClr val="6A6ACC"/>
      </a:accent3>
      <a:accent4>
        <a:srgbClr val="0F5549"/>
      </a:accent4>
      <a:accent5>
        <a:srgbClr val="167C77"/>
      </a:accent5>
      <a:accent6>
        <a:srgbClr val="2A9DA6"/>
      </a:accent6>
      <a:hlink>
        <a:srgbClr val="485156"/>
      </a:hlink>
      <a:folHlink>
        <a:srgbClr val="C00000"/>
      </a:folHlink>
    </a:clrScheme>
    <a:fontScheme name="Edwards On-Screen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Edwards Red">
      <a:srgbClr val="C00000"/>
    </a:custClr>
    <a:custClr name="Dark Amethyst">
      <a:srgbClr val="39224E"/>
    </a:custClr>
    <a:custClr name="Dark Malachite">
      <a:srgbClr val="0F4E55"/>
    </a:custClr>
    <a:custClr name="Smokey Quartz">
      <a:srgbClr val="5D5332"/>
    </a:custClr>
    <a:custClr name="Dark Olivine">
      <a:srgbClr val="353F0D"/>
    </a:custClr>
    <a:custClr name="Edwards Grey Blue">
      <a:srgbClr val="485156"/>
    </a:custClr>
    <a:custClr name="Edwards Grey Blue Light">
      <a:srgbClr val="D5D7D9"/>
    </a:custClr>
    <a:custClr name="Mercury">
      <a:srgbClr val="989DA2"/>
    </a:custClr>
    <a:custClr name="Aluminium">
      <a:srgbClr val="B8BCC0"/>
    </a:custClr>
    <a:custClr name="Silver">
      <a:srgbClr val="D5D7D9"/>
    </a:custClr>
    <a:custClr name="Amethyst Dark">
      <a:srgbClr val="39224E"/>
    </a:custClr>
    <a:custClr name="Amethyst">
      <a:srgbClr val="4B3F93"/>
    </a:custClr>
    <a:custClr name="Amethyst Light">
      <a:srgbClr val="6A6ACC"/>
    </a:custClr>
    <a:custClr name="Cobalt Dark">
      <a:srgbClr val="0F5549"/>
    </a:custClr>
    <a:custClr name="Cobalt">
      <a:srgbClr val="167C77"/>
    </a:custClr>
    <a:custClr name="Cobalt Light">
      <a:srgbClr val="2A9DA6"/>
    </a:custClr>
    <a:custClr name="Jade Dark">
      <a:srgbClr val="353F0D"/>
    </a:custClr>
    <a:custClr name="Jade">
      <a:srgbClr val="678A1A"/>
    </a:custClr>
    <a:custClr name="Jade Light">
      <a:srgbClr val="9CB72B"/>
    </a:custClr>
    <a:custClr name="Pyrite Dark">
      <a:srgbClr val="5D5332"/>
    </a:custClr>
    <a:custClr name="Pyrite">
      <a:srgbClr val="AE9606"/>
    </a:custClr>
    <a:custClr name="Pyrite Light">
      <a:srgbClr val="E6BA00"/>
    </a:custClr>
  </a:custClrLst>
  <a:extLst>
    <a:ext uri="{05A4C25C-085E-4340-85A3-A5531E510DB2}">
      <thm15:themeFamily xmlns:thm15="http://schemas.microsoft.com/office/thememl/2012/main" name="Edwards_On_Screen_Template_v5.potx" id="{F92C4EDF-35D8-4838-A00D-03BFDEF94D00}" vid="{1218E3C4-C802-4E4D-8447-9A9E73EFBA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VI Template Source Sans Pro">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88c9557-85dd-44f2-be36-9459458bdcc3">
      <UserInfo>
        <DisplayName>Meredith, Richard</DisplayName>
        <AccountId>38</AccountId>
        <AccountType/>
      </UserInfo>
      <UserInfo>
        <DisplayName>Bull, Charlotte</DisplayName>
        <AccountId>139</AccountId>
        <AccountType/>
      </UserInfo>
      <UserInfo>
        <DisplayName>Davidson, Stewart</DisplayName>
        <AccountId>43</AccountId>
        <AccountType/>
      </UserInfo>
    </SharedWithUsers>
    <lcf76f155ced4ddcb4097134ff3c332f0 xmlns="1e48c736-3d29-40ab-8b25-93e65e5a5dc6" xsi:nil="true"/>
    <MigrationWizIdPermissionLevels xmlns="1e48c736-3d29-40ab-8b25-93e65e5a5dc6" xsi:nil="true"/>
    <MigrationWizIdVersion xmlns="1e48c736-3d29-40ab-8b25-93e65e5a5dc6" xsi:nil="true"/>
    <lcf76f155ced4ddcb4097134ff3c332f xmlns="1e48c736-3d29-40ab-8b25-93e65e5a5dc6">
      <Terms xmlns="http://schemas.microsoft.com/office/infopath/2007/PartnerControls"/>
    </lcf76f155ced4ddcb4097134ff3c332f>
    <MigrationWizIdPermissions xmlns="1e48c736-3d29-40ab-8b25-93e65e5a5dc6" xsi:nil="true"/>
    <MigrationWizIdDocumentLibraryPermissions xmlns="1e48c736-3d29-40ab-8b25-93e65e5a5dc6" xsi:nil="true"/>
    <MigrationWizIdSecurityGroups xmlns="1e48c736-3d29-40ab-8b25-93e65e5a5dc6" xsi:nil="true"/>
    <MigrationWizId xmlns="1e48c736-3d29-40ab-8b25-93e65e5a5dc6" xsi:nil="true"/>
    <TaxCatchAll xmlns="488c9557-85dd-44f2-be36-9459458bdc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D7B9F62A46A24EA5717CBCA71C3FDD" ma:contentTypeVersion="21" ma:contentTypeDescription="Create a new document." ma:contentTypeScope="" ma:versionID="56bad5b772f774e65a3f9a572824cd6b">
  <xsd:schema xmlns:xsd="http://www.w3.org/2001/XMLSchema" xmlns:xs="http://www.w3.org/2001/XMLSchema" xmlns:p="http://schemas.microsoft.com/office/2006/metadata/properties" xmlns:ns2="1e48c736-3d29-40ab-8b25-93e65e5a5dc6" xmlns:ns3="488c9557-85dd-44f2-be36-9459458bdcc3" targetNamespace="http://schemas.microsoft.com/office/2006/metadata/properties" ma:root="true" ma:fieldsID="60828d26963fba788ee34cb6885b2178" ns2:_="" ns3:_="">
    <xsd:import namespace="1e48c736-3d29-40ab-8b25-93e65e5a5dc6"/>
    <xsd:import namespace="488c9557-85dd-44f2-be36-9459458bdcc3"/>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lcf76f155ced4ddcb4097134ff3c332f0" minOccurs="0"/>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8c736-3d29-40ab-8b25-93e65e5a5dc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lcf76f155ced4ddcb4097134ff3c332f0" ma:index="14" nillable="true" ma:displayName="Image Tags_0" ma:hidden="true" ma:internalName="lcf76f155ced4ddcb4097134ff3c332f0" ma:readOnly="false">
      <xsd:simpleType>
        <xsd:restriction base="dms:Note"/>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96acbc8-d254-4db0-b38e-5e1276a9f78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7" nillable="true" ma:displayName="Location" ma:indexed="true" ma:internalName="MediaServiceLocation"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8c9557-85dd-44f2-be36-9459458bdcc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5561e8c-628c-4ca3-9dbd-797c35cc919f}" ma:internalName="TaxCatchAll" ma:showField="CatchAllData" ma:web="488c9557-85dd-44f2-be36-9459458bdcc3">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494883-C21A-4857-8889-F2202C200AAA}">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cbf17540-c0c0-47ad-8100-dff95c591a76"/>
    <ds:schemaRef ds:uri="http://purl.org/dc/terms/"/>
    <ds:schemaRef ds:uri="http://schemas.openxmlformats.org/package/2006/metadata/core-properties"/>
    <ds:schemaRef ds:uri="http://purl.org/dc/dcmitype/"/>
    <ds:schemaRef ds:uri="b42e93fb-6c5b-4c62-8cfc-618dcc9c759d"/>
    <ds:schemaRef ds:uri="http://www.w3.org/XML/1998/namespace"/>
  </ds:schemaRefs>
</ds:datastoreItem>
</file>

<file path=customXml/itemProps2.xml><?xml version="1.0" encoding="utf-8"?>
<ds:datastoreItem xmlns:ds="http://schemas.openxmlformats.org/officeDocument/2006/customXml" ds:itemID="{AB8F0C8F-E7E0-4FA5-A521-6ECAAD6E9642}"/>
</file>

<file path=customXml/itemProps3.xml><?xml version="1.0" encoding="utf-8"?>
<ds:datastoreItem xmlns:ds="http://schemas.openxmlformats.org/officeDocument/2006/customXml" ds:itemID="{5C7387CF-30D0-4A14-9761-B625F3069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Edwards_On_Screen_Template_v5</Template>
  <TotalTime>484</TotalTime>
  <Words>5352</Words>
  <Application>Microsoft Office PowerPoint</Application>
  <PresentationFormat>Widescreen</PresentationFormat>
  <Paragraphs>450</Paragraphs>
  <Slides>19</Slides>
  <Notes>19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Bebas Neue</vt:lpstr>
      <vt:lpstr>Calibri</vt:lpstr>
      <vt:lpstr>Calibri Light</vt:lpstr>
      <vt:lpstr>Lato Light</vt:lpstr>
      <vt:lpstr>Open Sans Light</vt:lpstr>
      <vt:lpstr>Source Sans Pro</vt:lpstr>
      <vt:lpstr>Times New Roman</vt:lpstr>
      <vt:lpstr>Wingdings</vt:lpstr>
      <vt:lpstr>Edwards On-screen Presentation Template</vt:lpstr>
      <vt:lpstr>Managing and influencing subfab safety</vt:lpstr>
      <vt:lpstr>June 2020 Field Operations LWCR at World Class Benchmark</vt:lpstr>
      <vt:lpstr>Challenges in the SubFab environment</vt:lpstr>
      <vt:lpstr>Where have we come from?</vt:lpstr>
      <vt:lpstr>Our journey to world class</vt:lpstr>
      <vt:lpstr>Our chosen destination: world class</vt:lpstr>
      <vt:lpstr>Case study: rapid expansion</vt:lpstr>
      <vt:lpstr>Case study: rapid expansion</vt:lpstr>
      <vt:lpstr>Case study: driving safety focus</vt:lpstr>
      <vt:lpstr>Case study: using technology to improve safety culture</vt:lpstr>
      <vt:lpstr>Safety benefits from a holistic approach  </vt:lpstr>
      <vt:lpstr>Operational excellence enables world class safety performance</vt:lpstr>
      <vt:lpstr>Case Study: Semi S30, Energetic Materials &amp; Operational Excellence</vt:lpstr>
      <vt:lpstr>True world class performance can only be recognised externally</vt:lpstr>
      <vt:lpstr>Our journey continues</vt:lpstr>
      <vt:lpstr>Case study: exploring technology to improve safety culture</vt:lpstr>
      <vt:lpstr>In conclusion</vt:lpstr>
      <vt:lpstr>Further information and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is for on-screen presentations</dc:title>
  <dc:creator>Ifould,Alan</dc:creator>
  <cp:lastModifiedBy>Eugene Rea</cp:lastModifiedBy>
  <cp:revision>5</cp:revision>
  <dcterms:created xsi:type="dcterms:W3CDTF">2020-06-29T14:57:36Z</dcterms:created>
  <dcterms:modified xsi:type="dcterms:W3CDTF">2023-10-24T15:04:08Z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0x010100BC682E7D3F331D40A0808B7D72FEEDDB</vt:lpwstr>
  </property>
</Properties>
</file>